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7" r:id="rId2"/>
  </p:sldMasterIdLst>
  <p:notesMasterIdLst>
    <p:notesMasterId r:id="rId33"/>
  </p:notesMasterIdLst>
  <p:sldIdLst>
    <p:sldId id="256" r:id="rId3"/>
    <p:sldId id="288" r:id="rId4"/>
    <p:sldId id="280" r:id="rId5"/>
    <p:sldId id="261" r:id="rId6"/>
    <p:sldId id="259" r:id="rId7"/>
    <p:sldId id="302" r:id="rId8"/>
    <p:sldId id="263" r:id="rId9"/>
    <p:sldId id="264" r:id="rId10"/>
    <p:sldId id="266" r:id="rId11"/>
    <p:sldId id="289" r:id="rId12"/>
    <p:sldId id="291" r:id="rId13"/>
    <p:sldId id="290" r:id="rId14"/>
    <p:sldId id="271" r:id="rId15"/>
    <p:sldId id="273" r:id="rId16"/>
    <p:sldId id="267" r:id="rId17"/>
    <p:sldId id="292" r:id="rId18"/>
    <p:sldId id="269" r:id="rId19"/>
    <p:sldId id="279" r:id="rId20"/>
    <p:sldId id="262" r:id="rId21"/>
    <p:sldId id="278" r:id="rId22"/>
    <p:sldId id="265" r:id="rId23"/>
    <p:sldId id="294" r:id="rId24"/>
    <p:sldId id="301" r:id="rId25"/>
    <p:sldId id="299" r:id="rId26"/>
    <p:sldId id="295" r:id="rId27"/>
    <p:sldId id="298" r:id="rId28"/>
    <p:sldId id="297" r:id="rId29"/>
    <p:sldId id="296" r:id="rId30"/>
    <p:sldId id="282" r:id="rId31"/>
    <p:sldId id="293" r:id="rId32"/>
  </p:sldIdLst>
  <p:sldSz cx="12192000" cy="6858000"/>
  <p:notesSz cx="6858000" cy="9144000"/>
  <p:embeddedFontLst>
    <p:embeddedFont>
      <p:font typeface="Lato Light" panose="020B0604020202020204" charset="0"/>
      <p:regular r:id="rId34"/>
      <p:bold r:id="rId35"/>
      <p:italic r:id="rId36"/>
      <p:boldItalic r:id="rId37"/>
    </p:embeddedFont>
    <p:embeddedFont>
      <p:font typeface="微軟正黑體" panose="020B0604030504040204" pitchFamily="34" charset="-120"/>
      <p:regular r:id="rId38"/>
      <p:bold r:id="rId39"/>
    </p:embeddedFont>
    <p:embeddedFont>
      <p:font typeface="Source Sans Pro" panose="020B0604020202020204" charset="0"/>
      <p:regular r:id="rId40"/>
    </p:embeddedFont>
    <p:embeddedFont>
      <p:font typeface="Arimo" panose="020B0604020202020204" charset="0"/>
      <p:regular r:id="rId41"/>
      <p:bold r:id="rId42"/>
      <p:italic r:id="rId43"/>
      <p:bold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  <p:embeddedFont>
      <p:font typeface="Lato Black" panose="020B0604020202020204" charset="0"/>
      <p:bold r:id="rId53"/>
      <p:boldItalic r:id="rId54"/>
    </p:embeddedFont>
    <p:embeddedFont>
      <p:font typeface="Century Gothic" panose="020B0502020202020204" pitchFamily="34" charset="0"/>
      <p:regular r:id="rId55"/>
      <p:bold r:id="rId56"/>
      <p:italic r:id="rId57"/>
      <p:boldItalic r:id="rId58"/>
    </p:embeddedFont>
    <p:embeddedFont>
      <p:font typeface="Libre Baskerville" panose="020B0604020202020204" charset="0"/>
      <p:regular r:id="rId59"/>
      <p:bold r:id="rId60"/>
      <p:italic r:id="rId61"/>
    </p:embeddedFont>
    <p:embeddedFont>
      <p:font typeface="微軟正黑體" panose="020B0604030504040204" pitchFamily="34" charset="-120"/>
      <p:regular r:id="rId38"/>
      <p:bold r:id="rId39"/>
    </p:embeddedFont>
    <p:embeddedFont>
      <p:font typeface="Lato" panose="020B060402020202020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8" roundtripDataSignature="AMtx7mg9wFeEQraprKZyS8vcu23/nxkS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3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A5F9A7-585E-473E-B123-C1A02E603935}">
  <a:tblStyle styleId="{AAA5F9A7-585E-473E-B123-C1A02E603935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eCell>
    <a:sw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D9DB1-72A9-4FB7-BCAF-C6E853781962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CBA49-3DF1-4100-A1C5-2D35D259A128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7331" autoAdjust="0"/>
  </p:normalViewPr>
  <p:slideViewPr>
    <p:cSldViewPr snapToGrid="0">
      <p:cViewPr varScale="1">
        <p:scale>
          <a:sx n="76" d="100"/>
          <a:sy n="76" d="100"/>
        </p:scale>
        <p:origin x="917" y="6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3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schemas.openxmlformats.org/officeDocument/2006/relationships/font" Target="fonts/font30.fntdata"/><Relationship Id="rId68" Type="http://customschemas.google.com/relationships/presentationmetadata" Target="meta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5" Type="http://schemas.openxmlformats.org/officeDocument/2006/relationships/slide" Target="slides/slide3.xml"/><Relationship Id="rId61" Type="http://schemas.openxmlformats.org/officeDocument/2006/relationships/font" Target="fonts/font28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font" Target="fonts/font31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8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20" Type="http://schemas.openxmlformats.org/officeDocument/2006/relationships/slide" Target="slides/slide18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font" Target="fonts/font3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6.fntdata"/><Relationship Id="rId34" Type="http://schemas.openxmlformats.org/officeDocument/2006/relationships/font" Target="fonts/font1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897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47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c7232a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spring boot 因為已有豐富的</a:t>
            </a:r>
            <a:r>
              <a:rPr lang="zh-TW" altLang="en-US" dirty="0"/>
              <a:t>套件</a:t>
            </a:r>
            <a:r>
              <a:rPr lang="zh-TW" dirty="0"/>
              <a:t>，</a:t>
            </a:r>
            <a:r>
              <a:rPr lang="zh-TW" altLang="en-US" dirty="0"/>
              <a:t>適合我們快速開發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mariaDB前身是mySQL，選擇的原因是系統資源比較多、必修學過、而且免費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JAVA行之有年，使用者非常多，業界也很常使用，JAVA是必修，全組員的共同語言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當server</a:t>
            </a:r>
            <a:endParaRPr sz="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資安放面，有待加強，如果等我們時間充裕的話，才會下去研究</a:t>
            </a:r>
            <a:endParaRPr dirty="0"/>
          </a:p>
        </p:txBody>
      </p:sp>
      <p:sp>
        <p:nvSpPr>
          <p:cNvPr id="425" name="Google Shape;425;g104c7232a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90622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 smtClean="0"/>
              <a:t>我們用基本的前端呼叫後段，並和資料庫連結存取，實現資料處理和交流</a:t>
            </a:r>
            <a:endParaRPr lang="en-US" altLang="zh-TW" dirty="0" smtClean="0"/>
          </a:p>
          <a:p>
            <a:pPr marL="158750" indent="0">
              <a:buNone/>
            </a:pPr>
            <a:endParaRPr lang="en-US" altLang="zh-TW" dirty="0" smtClean="0"/>
          </a:p>
          <a:p>
            <a:pPr marL="15875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210196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5b9ee5f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台灣大學系統</a:t>
            </a:r>
            <a:r>
              <a:rPr lang="en-US" altLang="zh-TW" sz="1100" dirty="0" smtClean="0"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活動平台</a:t>
            </a:r>
            <a:r>
              <a:rPr lang="en-US" altLang="zh-TW" sz="1100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開發完畢後，我們會做一個市調看看是否被三校師生</a:t>
            </a:r>
            <a:r>
              <a:rPr lang="en-US" altLang="zh-TW" sz="1100" dirty="0" smtClean="0"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市場</a:t>
            </a:r>
            <a:r>
              <a:rPr lang="en-US" altLang="zh-TW" sz="1100" dirty="0" smtClean="0">
                <a:latin typeface="微軟正黑體" pitchFamily="34" charset="-120"/>
                <a:ea typeface="微軟正黑體" pitchFamily="34" charset="-120"/>
              </a:rPr>
              <a:t>)</a:t>
            </a: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</a:rPr>
              <a:t>接受，如果調查結果是正面的，我們有以下兩種發展可能</a:t>
            </a: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1100" dirty="0" smtClean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成功關鍵因素</a:t>
            </a: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1100" smtClean="0">
                <a:latin typeface="微軟正黑體" pitchFamily="34" charset="-120"/>
                <a:ea typeface="微軟正黑體" pitchFamily="34" charset="-120"/>
              </a:rPr>
              <a:t>社團支持，豐富活動讓學生願意安裝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443" name="Google Shape;443;gf5b9ee5f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75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9733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e9c359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106e9c359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3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763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b9ee5f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附件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架構圖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https://docs.google.com/document/d/1WnY998e3K9xxWe7uvdAdQ81VlcHt_amy/edit</a:t>
            </a:r>
            <a:endParaRPr dirty="0"/>
          </a:p>
        </p:txBody>
      </p:sp>
      <p:sp>
        <p:nvSpPr>
          <p:cNvPr id="431" name="Google Shape;431;gf5b9ee5f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693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台大社團數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view-source:https://my.ntu.edu.tw/activities/clubInfoQuery.aspx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師大社團數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http://activity.sa.ntnu.edu.tw/ezfiles/2/1002/img/99/563828058.pdf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台科社團數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https://www.unews.com.tw/School/Info/20</a:t>
            </a:r>
            <a:endParaRPr dirty="0"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8927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bf9efed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台大人數</a:t>
            </a:r>
            <a:r>
              <a:rPr lang="en-US" altLang="zh-TW" dirty="0"/>
              <a:t>2021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https://zh.wikipedia.org/wiki/%E5%9C%8B%E7%AB%8B%E8%87%BA%E7%81%A3%E5%A4%A7%E5%AD%B8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台科大人數</a:t>
            </a:r>
            <a:r>
              <a:rPr lang="en-US" altLang="zh-TW" dirty="0"/>
              <a:t>2019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https://zh.wikipedia.org/wiki/%E5%9C%8B%E7%AB%8B%E8%87%BA%E7%81%A3%E7%A7%91%E6%8A%80%E5%A4%A7%E5%AD%B8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台師大人數</a:t>
            </a:r>
            <a:r>
              <a:rPr lang="en-US" altLang="zh-TW" dirty="0"/>
              <a:t>2020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https://zh.wikipedia.org/wiki/%E5%9C%8B%E7%AB%8B%E8%87%BA%E7%81%A3%E5%B8%AB%E7%AF%84%E5%A4%A7%E5%AD%B8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9" name="Google Shape;359;gcfbf9efed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695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4292ACA-EECB-EF47-A670-D648584B68AF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9664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sz="11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間接造成三校、跨校、系學生之間交流不足。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063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600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大學生常用的軟體</a:t>
            </a:r>
            <a:r>
              <a:rPr lang="en-US" altLang="zh-TW" dirty="0"/>
              <a:t>PTT</a:t>
            </a:r>
            <a:r>
              <a:rPr lang="zh-TW" altLang="en-US" dirty="0"/>
              <a:t>、</a:t>
            </a:r>
            <a:r>
              <a:rPr lang="en-US" altLang="zh-TW" dirty="0" err="1"/>
              <a:t>Dcard</a:t>
            </a:r>
            <a:r>
              <a:rPr lang="zh-TW" altLang="en-US" dirty="0"/>
              <a:t>都是以匿名討論問題為主，無法交友和報名活動</a:t>
            </a:r>
          </a:p>
        </p:txBody>
      </p:sp>
    </p:spTree>
    <p:extLst>
      <p:ext uri="{BB962C8B-B14F-4D97-AF65-F5344CB8AC3E}">
        <p14:creationId xmlns:p14="http://schemas.microsoft.com/office/powerpoint/2010/main" val="9946750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問卷可以更加精確，因之前都是傳給親朋好友，之後或許可以展到校外。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可以設計題目，比對該用戶多次填寫資料的一致性，了解該用戶填寫問卷的可信賴度，這將是一個非常寶貴的資源</a:t>
            </a:r>
          </a:p>
          <a:p>
            <a:endParaRPr lang="en-US" altLang="zh-TW" dirty="0"/>
          </a:p>
          <a:p>
            <a:r>
              <a:rPr lang="zh-TW" altLang="en-US" dirty="0"/>
              <a:t>可以觀察學生壓力狀況，有沒有比歷年高，有的話學校可以多加注意發生甚麼事。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也可以判斷學生學習、社交、壓力等狀況，如果學校改政策，學生的的學習能力有沒有變得更好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在問卷還沒發出去之前，或許就可以使用每位用戶的個性、想法</a:t>
            </a:r>
            <a:r>
              <a:rPr lang="en-US" altLang="zh-TW" dirty="0"/>
              <a:t>(</a:t>
            </a:r>
            <a:r>
              <a:rPr lang="zh-TW" altLang="en-US" dirty="0"/>
              <a:t>由先前問卷得知</a:t>
            </a:r>
            <a:r>
              <a:rPr lang="en-US" altLang="zh-TW" dirty="0"/>
              <a:t>)</a:t>
            </a:r>
            <a:r>
              <a:rPr lang="zh-TW" altLang="en-US" dirty="0"/>
              <a:t>，來做問卷預測，或許在還沒發出問卷時，就可以先預測結果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PS:</a:t>
            </a:r>
            <a:r>
              <a:rPr lang="zh-TW" altLang="en-US" dirty="0"/>
              <a:t>和蝦皮、</a:t>
            </a:r>
            <a:r>
              <a:rPr lang="en-US" altLang="zh-TW" dirty="0"/>
              <a:t>Amazon</a:t>
            </a:r>
            <a:r>
              <a:rPr lang="zh-TW" altLang="en-US" dirty="0"/>
              <a:t>一樣，收集顧客先前在網站上所留下的紀錄，推薦商品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08565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sz="1100" b="1" i="0" u="none" strike="noStrike" cap="none" dirty="0" smtClean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學生找尋活動非常不便，間接造成三校、跨校、系學生之間交流不足。</a:t>
            </a: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 smtClean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 smtClean="0"/>
              <a:t>痛</a:t>
            </a:r>
            <a:r>
              <a:rPr lang="zh-TW" dirty="0"/>
              <a:t>點一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1.提供社團學校(</a:t>
            </a:r>
            <a:r>
              <a:rPr lang="zh-TW" dirty="0">
                <a:solidFill>
                  <a:schemeClr val="dk1"/>
                </a:solidFill>
              </a:rPr>
              <a:t>類似法人</a:t>
            </a:r>
            <a:r>
              <a:rPr lang="zh-TW" dirty="0"/>
              <a:t>)的社長權限，讓他們可以舉辦活動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2.提供給個人，也就是每個人都可以舉辦活動，內容不限，可以是糾團打遊戲、糾團訂團購、一起參加野餐、爬山....等活動，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如果使用的人數夠多的話(很多小眾市場的活動也會有人參加)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此平台未來可以延伸，例如:根據學生課程空檔發放活動消息，和外部非學校合作(請專家演講，走向社區化，以城市整體的互動度)，甚至在竹科、辦公區…等應用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96553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16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033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62554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c7232a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因為通常問卷需要訪問目標族群，但如果在FB或line上發，看到問卷且適合和條件的人，少之又少，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如果要精準調查，那花費更是驚人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9" name="Google Shape;279;g104c7232a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531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問卷資量庫，可以觀察歷年問卷問題的趨勢</a:t>
            </a:r>
            <a:endParaRPr dirty="0"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80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660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標題投影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0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506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4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21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75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05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4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71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36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70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982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225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8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60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rive.google.com/drive/folders/1CYw1JxCUBcvHj2SXRhzuTJiUYe0nQI-G" TargetMode="External"/><Relationship Id="rId7" Type="http://schemas.openxmlformats.org/officeDocument/2006/relationships/hyperlink" Target="https://docs.google.com/spreadsheets/d/196DYymU1xBZyGSGr8yD07W-VPmcD7NUU/edit#gid=762982308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Hl9T273Iihg7xn9IXufbiDBdLbYXczXg" TargetMode="External"/><Relationship Id="rId5" Type="http://schemas.openxmlformats.org/officeDocument/2006/relationships/hyperlink" Target="https://docs.google.com/document/d/1WnY998e3K9xxWe7uvdAdQ81VlcHt_amy/edit" TargetMode="External"/><Relationship Id="rId4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9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</a:pPr>
            <a:r>
              <a:rPr lang="zh-TW" sz="4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台灣大學系統-活動平台</a:t>
            </a:r>
            <a:endParaRPr sz="4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指導教授：羅乃維教授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ctr">
              <a:spcBef>
                <a:spcPts val="580"/>
              </a:spcBef>
              <a:buSzPts val="2210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組員：陳昱嘉、</a:t>
            </a:r>
            <a:r>
              <a:rPr lang="zh-TW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侯慶隆、</a:t>
            </a: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蔡博彥、呂嘉皓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" y="3209026"/>
            <a:ext cx="1494859" cy="2993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b="1" dirty="0" smtClean="0">
                <a:latin typeface="微軟正黑體" pitchFamily="34" charset="-120"/>
                <a:ea typeface="微軟正黑體" pitchFamily="34" charset="-120"/>
              </a:rPr>
              <a:t> 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展示</a:t>
            </a:r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0" y="1630397"/>
            <a:ext cx="2360758" cy="4727274"/>
          </a:xfrm>
          <a:prstGeom prst="rect">
            <a:avLst/>
          </a:prstGeom>
        </p:spPr>
      </p:pic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5" y="1630397"/>
            <a:ext cx="2375252" cy="4727274"/>
          </a:xfrm>
          <a:prstGeom prst="rect">
            <a:avLst/>
          </a:prstGeom>
        </p:spPr>
      </p:pic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8" y="1630397"/>
            <a:ext cx="2280739" cy="47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66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EBEBEB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開發方法、</a:t>
            </a:r>
            <a:r>
              <a:rPr lang="zh-TW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軟硬體選擇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5" name="Google Shape;428;g104c7232a69_0_0"/>
          <p:cNvGraphicFramePr/>
          <p:nvPr>
            <p:extLst/>
          </p:nvPr>
        </p:nvGraphicFramePr>
        <p:xfrm>
          <a:off x="1343472" y="3855448"/>
          <a:ext cx="7419367" cy="23773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395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81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617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開發程式語言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前端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Java(Android Studio)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+</a:t>
                      </a:r>
                      <a:r>
                        <a:rPr lang="zh-TW" altLang="en-US" sz="1800" dirty="0"/>
                        <a:t> </a:t>
                      </a:r>
                      <a:r>
                        <a:rPr lang="zh-TW" sz="1800" dirty="0"/>
                        <a:t>(spring boot)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4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測試監控環境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altLang="zh-TW" sz="1800" dirty="0"/>
                        <a:t>P</a:t>
                      </a:r>
                      <a:r>
                        <a:rPr lang="zh-TW" sz="1800" dirty="0"/>
                        <a:t>ostman</a:t>
                      </a:r>
                      <a:r>
                        <a:rPr lang="en-US" altLang="zh-TW" sz="1800" dirty="0"/>
                        <a:t>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 dirty="0"/>
                        <a:t>MySQL workbench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前端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內建</a:t>
                      </a:r>
                      <a:r>
                        <a:rPr lang="en-US" altLang="zh-TW" sz="1800" dirty="0"/>
                        <a:t>VM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個人智慧型手機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238374975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43472" y="2276872"/>
          <a:ext cx="5345850" cy="9143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91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4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開發方法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瀑布式開發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資料庫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en-US" altLang="zh-TW" sz="1800" dirty="0" err="1"/>
                        <a:t>MariaDB</a:t>
                      </a:r>
                      <a:endParaRPr lang="en-US" altLang="zh-TW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947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47" y="2293525"/>
            <a:ext cx="10956099" cy="3806059"/>
          </a:xfrm>
          <a:prstGeom prst="rect">
            <a:avLst/>
          </a:prstGeom>
        </p:spPr>
      </p:pic>
      <p:sp>
        <p:nvSpPr>
          <p:cNvPr id="5" name="Google Shape;416;g106e9c3596a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系統架構圖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504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b9ee5f2c_0_5"/>
          <p:cNvSpPr txBox="1">
            <a:spLocks noGrp="1"/>
          </p:cNvSpPr>
          <p:nvPr>
            <p:ph type="body" idx="1"/>
          </p:nvPr>
        </p:nvSpPr>
        <p:spPr>
          <a:xfrm>
            <a:off x="1080132" y="1706213"/>
            <a:ext cx="8596668" cy="375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因做過市場調查，從中證明市場確實有此需求，所以我們認為這項專案的可行性是高的。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目前我們正在積極準備創業競賽和完善商業模式，並且與多位業師討論，多聽各方前輩的建議，我們希望未來能讓學弟妹們，能夠使用到我們我們開發的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2400" smtClean="0">
                <a:latin typeface="微軟正黑體" pitchFamily="34" charset="-120"/>
                <a:ea typeface="微軟正黑體" pitchFamily="34" charset="-120"/>
              </a:rPr>
              <a:t>，豐富其大學生活。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1.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商業化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如果能找出獲利模式，將尋求三校或創投注資，進行商業化。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2</a:t>
            </a: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.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</a:rPr>
              <a:t>NPO</a:t>
            </a:r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</a:rPr>
              <a:t>化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 smtClean="0">
                <a:latin typeface="微軟正黑體" pitchFamily="34" charset="-120"/>
                <a:ea typeface="微軟正黑體" pitchFamily="34" charset="-120"/>
              </a:rPr>
              <a:t>提供給三校聯盟開發，作為校方資訊應用系統的一部分。</a:t>
            </a:r>
            <a:endParaRPr lang="en-US" altLang="zh-TW" sz="2400" dirty="0" smtClean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未來發展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恭請老師指導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e9c3596a_0_4"/>
          <p:cNvSpPr txBox="1">
            <a:spLocks noGrp="1"/>
          </p:cNvSpPr>
          <p:nvPr>
            <p:ph type="title"/>
          </p:nvPr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時程發展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17" name="Google Shape;417;g106e9c3596a_0_4"/>
          <p:cNvGraphicFramePr/>
          <p:nvPr>
            <p:extLst>
              <p:ext uri="{D42A27DB-BD31-4B8C-83A1-F6EECF244321}">
                <p14:modId xmlns:p14="http://schemas.microsoft.com/office/powerpoint/2010/main" val="321776851"/>
              </p:ext>
            </p:extLst>
          </p:nvPr>
        </p:nvGraphicFramePr>
        <p:xfrm>
          <a:off x="769772" y="2340853"/>
          <a:ext cx="10256725" cy="3792010"/>
        </p:xfrm>
        <a:graphic>
          <a:graphicData uri="http://schemas.openxmlformats.org/drawingml/2006/table">
            <a:tbl>
              <a:tblPr firstRow="1" bandRow="1">
                <a:noFill/>
                <a:tableStyleId>{CDAD9DB1-72A9-4FB7-BCAF-C6E853781962}</a:tableStyleId>
              </a:tblPr>
              <a:tblGrid>
                <a:gridCol w="2267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3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5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7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86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1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97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91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                                時間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3~</a:t>
                      </a: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7、8月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9、10月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11、12月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1、2月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3、4月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專題發想、收斂 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市場調查及分析</a:t>
                      </a:r>
                      <a:endParaRPr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系統分析與設計、建UI模型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撰寫程式碼、美工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偵錯及優化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18" name="Google Shape;418;g106e9c3596a_0_4"/>
          <p:cNvCxnSpPr/>
          <p:nvPr/>
        </p:nvCxnSpPr>
        <p:spPr>
          <a:xfrm>
            <a:off x="4260684" y="4047455"/>
            <a:ext cx="1296000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19" name="Google Shape;419;g106e9c3596a_0_4"/>
          <p:cNvCxnSpPr/>
          <p:nvPr/>
        </p:nvCxnSpPr>
        <p:spPr>
          <a:xfrm>
            <a:off x="4735845" y="4682167"/>
            <a:ext cx="1501200" cy="120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0" name="Google Shape;420;g106e9c3596a_0_4"/>
          <p:cNvCxnSpPr/>
          <p:nvPr/>
        </p:nvCxnSpPr>
        <p:spPr>
          <a:xfrm>
            <a:off x="6237034" y="5333085"/>
            <a:ext cx="2902575" cy="18684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1" name="Google Shape;421;g106e9c3596a_0_4"/>
          <p:cNvCxnSpPr/>
          <p:nvPr/>
        </p:nvCxnSpPr>
        <p:spPr>
          <a:xfrm rot="10800000" flipH="1">
            <a:off x="3037009" y="3470605"/>
            <a:ext cx="1189800" cy="12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2" name="Google Shape;422;g106e9c3596a_0_4"/>
          <p:cNvCxnSpPr/>
          <p:nvPr/>
        </p:nvCxnSpPr>
        <p:spPr>
          <a:xfrm>
            <a:off x="9139609" y="5889380"/>
            <a:ext cx="1866900" cy="153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</a:p>
        </p:txBody>
      </p:sp>
    </p:spTree>
    <p:extLst>
      <p:ext uri="{BB962C8B-B14F-4D97-AF65-F5344CB8AC3E}">
        <p14:creationId xmlns:p14="http://schemas.microsoft.com/office/powerpoint/2010/main" val="805593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b9ee5f2c_0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en-US" altLang="zh-TW" b="1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Figma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 UI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模型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系統</a:t>
            </a: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流程圖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  <a:hlinkClick r:id="rId5"/>
              </a:rPr>
              <a:t>系統功能圖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Scquence diagram 時序圖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7"/>
              </a:rPr>
              <a:t>WBS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參與活動比例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r="851" b="1962"/>
          <a:stretch/>
        </p:blipFill>
        <p:spPr>
          <a:xfrm>
            <a:off x="1080000" y="2046505"/>
            <a:ext cx="8524014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1080000" y="608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滿足市場需求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潛在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活動上架數量、學生參與人次)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74" name="Google Shape;274;p19"/>
          <p:cNvGraphicFramePr/>
          <p:nvPr>
            <p:extLst>
              <p:ext uri="{D42A27DB-BD31-4B8C-83A1-F6EECF244321}">
                <p14:modId xmlns:p14="http://schemas.microsoft.com/office/powerpoint/2010/main" val="1928476107"/>
              </p:ext>
            </p:extLst>
          </p:nvPr>
        </p:nvGraphicFramePr>
        <p:xfrm>
          <a:off x="1080000" y="2303650"/>
          <a:ext cx="8697000" cy="3302100"/>
        </p:xfrm>
        <a:graphic>
          <a:graphicData uri="http://schemas.openxmlformats.org/drawingml/2006/table">
            <a:tbl>
              <a:tblPr firstRow="1" bandRow="1">
                <a:noFill/>
                <a:tableStyleId>{AAA5F9A7-585E-473E-B123-C1A02E603935}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社團數</a:t>
                      </a:r>
                      <a:endParaRPr sz="1800" b="1">
                        <a:solidFill>
                          <a:schemeClr val="dk2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(含系學會)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362個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88個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165個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615</a:t>
                      </a:r>
                      <a:r>
                        <a:rPr lang="zh-TW" altLang="en-US" sz="1800" dirty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預估一學期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舉辦活動數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2896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362*50%*16周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704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88*50%*16周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1320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165*50%*16周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492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個活動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每個活動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參加人數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合計數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14.48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1.76w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3.28w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19.52w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Google Shape;275;p19"/>
          <p:cNvSpPr txBox="1"/>
          <p:nvPr/>
        </p:nvSpPr>
        <p:spPr>
          <a:xfrm>
            <a:off x="1080000" y="5927150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PS:活躍度=每周會舉辦活動的社團數/總社團數</a:t>
            </a:r>
            <a:endParaRPr sz="180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8513865" y="186969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b="1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緣起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9338414" cy="449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大學生活中，我們發現了兩個大問題，困擾著我們學生。</a:t>
            </a:r>
            <a:endParaRPr lang="en-US" altLang="zh-TW"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altLang="zh-TW"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1.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 三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校活動資訊混亂，形成資訊孤島，學生找尋活動非常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不便</a:t>
            </a:r>
            <a:endParaRPr lang="zh-TW" altLang="en-US"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2.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 做專題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論文調查時，找不到合適及足夠的問卷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對象</a:t>
            </a:r>
            <a:endParaRPr lang="en-US" altLang="zh-TW"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endParaRPr lang="en-US" sz="2500" dirty="0" smtClean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如果能將我們所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學的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IT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技能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與管理知識，應用於一款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APP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上，解決這兩個問題，這將會對三校同學有極大的幫助。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發佈問卷需求頻率</a:t>
            </a:r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071992"/>
            <a:ext cx="8160360" cy="38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6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fbf9efede_4_0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滿足潛在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問卷數量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362" name="Google Shape;362;gcfbf9efede_4_0"/>
          <p:cNvGraphicFramePr/>
          <p:nvPr>
            <p:extLst>
              <p:ext uri="{D42A27DB-BD31-4B8C-83A1-F6EECF244321}">
                <p14:modId xmlns:p14="http://schemas.microsoft.com/office/powerpoint/2010/main" val="788050810"/>
              </p:ext>
            </p:extLst>
          </p:nvPr>
        </p:nvGraphicFramePr>
        <p:xfrm>
          <a:off x="1086025" y="17993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碩士人數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201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194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477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28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872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 dirty="0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預估問卷數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810個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259個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387個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444個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3" name="Google Shape;363;gcfbf9efede_4_0"/>
          <p:cNvGraphicFramePr/>
          <p:nvPr>
            <p:extLst>
              <p:ext uri="{D42A27DB-BD31-4B8C-83A1-F6EECF244321}">
                <p14:modId xmlns:p14="http://schemas.microsoft.com/office/powerpoint/2010/main" val="1771827747"/>
              </p:ext>
            </p:extLst>
          </p:nvPr>
        </p:nvGraphicFramePr>
        <p:xfrm>
          <a:off x="1080000" y="41407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/>
                        <a:t>學士人數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16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773人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5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361人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8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173人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307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活躍度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1%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預估問卷數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167個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303個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4" name="Google Shape;364;gcfbf9efede_4_0"/>
          <p:cNvSpPr txBox="1"/>
          <p:nvPr/>
        </p:nvSpPr>
        <p:spPr>
          <a:xfrm>
            <a:off x="7956400" y="147981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6" name="Google Shape;275;p19"/>
          <p:cNvSpPr txBox="1"/>
          <p:nvPr/>
        </p:nvSpPr>
        <p:spPr>
          <a:xfrm>
            <a:off x="893187" y="6357238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</a:t>
            </a:r>
            <a:r>
              <a:rPr lang="zh-TW" altLang="en-US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學期有問卷發放需求人</a:t>
            </a: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數/總</a:t>
            </a:r>
            <a:r>
              <a:rPr lang="zh-TW" altLang="en-US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人</a:t>
            </a: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</a:t>
            </a:r>
            <a:endParaRPr sz="1800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02D9D799-04BB-BC40-A2A5-234B2B4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22</a:t>
            </a:fld>
            <a:endParaRPr lang="zh-CN" altLang="en-US" b="0" dirty="0"/>
          </a:p>
        </p:txBody>
      </p:sp>
      <p:sp>
        <p:nvSpPr>
          <p:cNvPr id="169" name="Google Shape;165;p17">
            <a:extLst>
              <a:ext uri="{FF2B5EF4-FFF2-40B4-BE49-F238E27FC236}">
                <a16:creationId xmlns="" xmlns:a16="http://schemas.microsoft.com/office/drawing/2014/main" id="{4543EECA-8A83-444A-96D5-807D49595659}"/>
              </a:ext>
            </a:extLst>
          </p:cNvPr>
          <p:cNvSpPr txBox="1"/>
          <p:nvPr/>
        </p:nvSpPr>
        <p:spPr>
          <a:xfrm>
            <a:off x="3062110" y="6448109"/>
            <a:ext cx="8811987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參考來源： 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Alexander </a:t>
            </a:r>
            <a:r>
              <a:rPr lang="en-US" altLang="zh-TW" sz="16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Osterwalder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與其團隊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《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獲利世代（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Business Model Generation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》</a:t>
            </a:r>
            <a:endParaRPr sz="16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sym typeface="Source Sans Pro"/>
            </a:endParaRPr>
          </a:p>
        </p:txBody>
      </p:sp>
      <p:pic>
        <p:nvPicPr>
          <p:cNvPr id="3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6" y="1091870"/>
            <a:ext cx="8574786" cy="53326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矩形 7"/>
          <p:cNvSpPr/>
          <p:nvPr/>
        </p:nvSpPr>
        <p:spPr>
          <a:xfrm>
            <a:off x="4967219" y="2134559"/>
            <a:ext cx="1873719" cy="2372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讓同學更有效率地參加活動、拓展交友圈。</a:t>
            </a:r>
          </a:p>
          <a:p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媒合社團與贊助商。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/>
                </a:solidFill>
              </a:rPr>
              <a:t>讓三校師生更容易地做問卷調查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endParaRPr lang="en-US" altLang="zh-TW" sz="1400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FC99C83-B420-1346-AAF3-B55FAC106D66}"/>
              </a:ext>
            </a:extLst>
          </p:cNvPr>
          <p:cNvSpPr/>
          <p:nvPr/>
        </p:nvSpPr>
        <p:spPr>
          <a:xfrm>
            <a:off x="669923" y="233077"/>
            <a:ext cx="10882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商業模式圖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40433" y="2315116"/>
            <a:ext cx="2785141" cy="2117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altLang="zh-TW" sz="1400" dirty="0"/>
              <a:t>1.</a:t>
            </a:r>
            <a:r>
              <a:rPr lang="zh-TW" altLang="en-US" sz="1400" dirty="0"/>
              <a:t>三校</a:t>
            </a:r>
            <a:r>
              <a:rPr lang="zh-TW" altLang="en-US" dirty="0"/>
              <a:t>學</a:t>
            </a:r>
            <a:r>
              <a:rPr lang="zh-TW" altLang="en-US" sz="1400" dirty="0"/>
              <a:t>生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1.1</a:t>
            </a:r>
            <a:r>
              <a:rPr lang="zh-TW" altLang="en-US" sz="1400" dirty="0"/>
              <a:t>想要拓展交友圈的學生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dirty="0"/>
              <a:t>1.2</a:t>
            </a:r>
            <a:r>
              <a:rPr lang="zh-TW" altLang="en-US" dirty="0"/>
              <a:t>想尋找贊助商的社團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1.3</a:t>
            </a:r>
            <a:r>
              <a:rPr lang="zh-TW" altLang="en-US" sz="1400" dirty="0"/>
              <a:t>希望曝光度更高的社團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2.1</a:t>
            </a:r>
            <a:r>
              <a:rPr lang="zh-TW" altLang="en-US" dirty="0"/>
              <a:t>想要做問卷調查的學生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dirty="0"/>
              <a:t>2.2</a:t>
            </a:r>
            <a:r>
              <a:rPr lang="zh-TW" altLang="en-US" dirty="0"/>
              <a:t>想要填問卷換取積分的學生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dirty="0"/>
              <a:t>3.</a:t>
            </a:r>
            <a:r>
              <a:rPr lang="zh-TW" altLang="en-US" dirty="0"/>
              <a:t>想要抽獎的學生</a:t>
            </a:r>
          </a:p>
        </p:txBody>
      </p:sp>
      <p:sp>
        <p:nvSpPr>
          <p:cNvPr id="13" name="矩形 12"/>
          <p:cNvSpPr/>
          <p:nvPr/>
        </p:nvSpPr>
        <p:spPr>
          <a:xfrm>
            <a:off x="6925298" y="3864705"/>
            <a:ext cx="1444231" cy="132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手機終端</a:t>
            </a:r>
            <a:r>
              <a:rPr lang="en-US" altLang="zh-TW" sz="1400" dirty="0"/>
              <a:t>APP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活動場地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學校</a:t>
            </a:r>
            <a:r>
              <a:rPr lang="en-US" altLang="zh-TW" dirty="0"/>
              <a:t>	</a:t>
            </a:r>
            <a:endParaRPr lang="en-US" altLang="zh-TW" sz="1400" dirty="0"/>
          </a:p>
        </p:txBody>
      </p:sp>
      <p:sp>
        <p:nvSpPr>
          <p:cNvPr id="14" name="矩形 13"/>
          <p:cNvSpPr/>
          <p:nvPr/>
        </p:nvSpPr>
        <p:spPr>
          <a:xfrm>
            <a:off x="6887940" y="1960342"/>
            <a:ext cx="1868133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媒合</a:t>
            </a:r>
            <a:r>
              <a:rPr lang="en-US" altLang="zh-TW" sz="1400" dirty="0"/>
              <a:t>(</a:t>
            </a:r>
            <a:r>
              <a:rPr lang="zh-TW" altLang="en-US" sz="1400" dirty="0"/>
              <a:t>贊助商與社團</a:t>
            </a:r>
            <a:r>
              <a:rPr lang="en-US" altLang="zh-TW" sz="1400" dirty="0"/>
              <a:t>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獎勵</a:t>
            </a:r>
            <a:r>
              <a:rPr lang="en-US" altLang="zh-TW" dirty="0"/>
              <a:t>(</a:t>
            </a:r>
            <a:r>
              <a:rPr lang="zh-TW" altLang="en-US" dirty="0"/>
              <a:t>積分抽獎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蒐集資訊</a:t>
            </a:r>
            <a:r>
              <a:rPr lang="en-US" altLang="zh-TW" dirty="0"/>
              <a:t>(</a:t>
            </a:r>
            <a:r>
              <a:rPr lang="zh-TW" altLang="en-US" dirty="0"/>
              <a:t>顧客依賴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曝光 </a:t>
            </a:r>
            <a:r>
              <a:rPr lang="en-US" altLang="zh-TW" dirty="0"/>
              <a:t>/</a:t>
            </a:r>
            <a:r>
              <a:rPr lang="zh-TW" altLang="en-US" dirty="0"/>
              <a:t> 吸引</a:t>
            </a:r>
            <a:r>
              <a:rPr lang="en-US" altLang="zh-TW" dirty="0"/>
              <a:t>(</a:t>
            </a:r>
            <a:r>
              <a:rPr lang="zh-TW" altLang="en-US" dirty="0"/>
              <a:t>社團、問卷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495052" y="5674708"/>
            <a:ext cx="4320730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廣告收入、企業贊助、合作傭金，手續費。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95631" y="4031917"/>
            <a:ext cx="1444231" cy="1464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人脈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技術</a:t>
            </a:r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人力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設備</a:t>
            </a:r>
            <a:endParaRPr lang="en-US" altLang="zh-TW" sz="1400" dirty="0"/>
          </a:p>
          <a:p>
            <a:r>
              <a:rPr lang="en-US" altLang="zh-TW" sz="1400" dirty="0"/>
              <a:t>5.</a:t>
            </a:r>
            <a:r>
              <a:rPr lang="zh-TW" altLang="en-US" sz="1400" dirty="0"/>
              <a:t>財務</a:t>
            </a:r>
            <a:r>
              <a:rPr lang="en-US" altLang="zh-TW" sz="1400" dirty="0"/>
              <a:t>(</a:t>
            </a:r>
            <a:r>
              <a:rPr lang="zh-TW" altLang="en-US" sz="1400" dirty="0"/>
              <a:t>學校、企業注資</a:t>
            </a:r>
            <a:r>
              <a:rPr lang="en-US" altLang="zh-TW" sz="1400" dirty="0"/>
              <a:t>)</a:t>
            </a:r>
          </a:p>
          <a:p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69498" y="1900318"/>
            <a:ext cx="1950719" cy="1415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時常探查市場動向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系統分析與設計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資料蒐集、分析</a:t>
            </a:r>
            <a:endParaRPr lang="en-US" altLang="zh-TW" sz="1400" dirty="0"/>
          </a:p>
          <a:p>
            <a:r>
              <a:rPr lang="en-US" altLang="zh-TW" dirty="0"/>
              <a:t>4.</a:t>
            </a:r>
            <a:r>
              <a:rPr lang="zh-TW" altLang="en-US" dirty="0"/>
              <a:t>尋找優秀商家</a:t>
            </a:r>
            <a:endParaRPr lang="en-US" altLang="zh-TW" dirty="0"/>
          </a:p>
          <a:p>
            <a:r>
              <a:rPr lang="en-US" altLang="zh-TW" dirty="0"/>
              <a:t>5</a:t>
            </a:r>
            <a:r>
              <a:rPr lang="en-US" altLang="zh-TW" sz="1400" dirty="0"/>
              <a:t>.</a:t>
            </a:r>
            <a:r>
              <a:rPr lang="zh-TW" altLang="en-US" sz="1400" dirty="0"/>
              <a:t>定期開發、優化功能</a:t>
            </a:r>
            <a:endParaRPr lang="en-US" altLang="zh-TW" sz="1400" dirty="0"/>
          </a:p>
          <a:p>
            <a:r>
              <a:rPr lang="en-US" altLang="zh-TW" dirty="0"/>
              <a:t>6.</a:t>
            </a:r>
            <a:r>
              <a:rPr lang="zh-TW" altLang="en-US" sz="1400" dirty="0"/>
              <a:t>募資，廣告</a:t>
            </a:r>
            <a:endParaRPr lang="en-US" altLang="zh-TW" dirty="0"/>
          </a:p>
          <a:p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0365" y="2126283"/>
            <a:ext cx="2062266" cy="1475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三校校長、行政人員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外包商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客戶</a:t>
            </a:r>
          </a:p>
          <a:p>
            <a:r>
              <a:rPr lang="en-US" altLang="zh-TW" sz="1400" dirty="0">
                <a:solidFill>
                  <a:schemeClr val="tx1"/>
                </a:solidFill>
              </a:rPr>
              <a:t>4.</a:t>
            </a:r>
            <a:r>
              <a:rPr lang="zh-TW" altLang="en-US" sz="1400" dirty="0">
                <a:solidFill>
                  <a:schemeClr val="tx1"/>
                </a:solidFill>
              </a:rPr>
              <a:t>業界募資之公司</a:t>
            </a:r>
          </a:p>
          <a:p>
            <a:r>
              <a:rPr lang="en-US" altLang="zh-TW" sz="1400" dirty="0">
                <a:solidFill>
                  <a:schemeClr val="tx1"/>
                </a:solidFill>
              </a:rPr>
              <a:t>5.</a:t>
            </a:r>
            <a:r>
              <a:rPr lang="zh-TW" altLang="en-US" sz="1400" dirty="0">
                <a:solidFill>
                  <a:schemeClr val="tx1"/>
                </a:solidFill>
              </a:rPr>
              <a:t>系學會、社團</a:t>
            </a:r>
            <a:endParaRPr lang="en-US" altLang="zh-TW" sz="1400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6.</a:t>
            </a:r>
            <a:r>
              <a:rPr lang="zh-TW" altLang="en-US" dirty="0">
                <a:solidFill>
                  <a:schemeClr val="tx1"/>
                </a:solidFill>
              </a:rPr>
              <a:t>周邊商家</a:t>
            </a:r>
            <a:endParaRPr lang="zh-TW" altLang="en-US" sz="1400" dirty="0">
              <a:solidFill>
                <a:schemeClr val="tx1"/>
              </a:solidFill>
            </a:endParaRP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48648" y="5674708"/>
            <a:ext cx="5079236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dirty="0"/>
              <a:t>員工薪資、設備、租金、授權費、社交費用、維護成本</a:t>
            </a: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en-US" altLang="zh-TW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 介面展示圖</a:t>
            </a:r>
            <a:endParaRPr lang="zh-TW" altLang="en-US" sz="6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334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131E5C9-A75B-49E3-AF91-F5DF6D5D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-9016"/>
            <a:ext cx="3887293" cy="686701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3949780" y="6400800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596967" y="6646387"/>
            <a:ext cx="3572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71108" y="6308480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首頁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5521569" y="949569"/>
            <a:ext cx="2136531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666892" y="720969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聊天室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5046785" y="703384"/>
            <a:ext cx="2136531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046785" y="703384"/>
            <a:ext cx="0" cy="123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192108" y="703384"/>
            <a:ext cx="26377" cy="1845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770077" y="2439489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通知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230923" y="1705708"/>
            <a:ext cx="1784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230923" y="1705708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62024" y="1872762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廣告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-4768338" y="1366828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1497106" y="5118847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49625" y="4899556"/>
            <a:ext cx="1157930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校方功能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-5189771" y="5252972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>
            <a:off x="1317938" y="2745867"/>
            <a:ext cx="1784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1108" y="3084158"/>
            <a:ext cx="1792722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已報名的活動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1317938" y="2745867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5396833" y="4322148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806621" y="4107674"/>
            <a:ext cx="1157930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校別選擇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5D5E7C-29CD-4760-8AE7-A7D82F0C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D3EC841-063D-4A1A-A4AE-C7BD7D55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3" y="0"/>
            <a:ext cx="3878705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BF3F814D-8438-47D1-875A-69EC1658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0"/>
            <a:ext cx="3834063" cy="6858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4442149" y="6383215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5" idx="1"/>
          </p:cNvCxnSpPr>
          <p:nvPr/>
        </p:nvCxnSpPr>
        <p:spPr>
          <a:xfrm flipH="1">
            <a:off x="1063123" y="6690946"/>
            <a:ext cx="3532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8339" y="5723040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活動頁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endCxn id="11" idx="2"/>
          </p:cNvCxnSpPr>
          <p:nvPr/>
        </p:nvCxnSpPr>
        <p:spPr>
          <a:xfrm flipV="1">
            <a:off x="1063123" y="6215409"/>
            <a:ext cx="1" cy="4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1371600" y="2804746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756668" y="703384"/>
            <a:ext cx="1134208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活動管理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</a:rPr>
              <a:t>主辦方</a:t>
            </a:r>
            <a:r>
              <a:rPr lang="en-US" altLang="zh-TW" sz="1800" dirty="0" smtClean="0">
                <a:solidFill>
                  <a:schemeClr val="tx1"/>
                </a:solidFill>
              </a:rPr>
              <a:t>)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9301268" y="949569"/>
            <a:ext cx="16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 rot="16200000">
            <a:off x="8337758" y="638321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38329" y="2604214"/>
            <a:ext cx="112264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活動資訊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6010" y="5076805"/>
            <a:ext cx="112264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新增活動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H="1" flipV="1">
            <a:off x="1238658" y="5311383"/>
            <a:ext cx="3737010" cy="120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3C8A52-C3D4-44B3-B688-761EB157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6B66E91-1B8A-4B6D-AA61-8CBB4440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68" y="1"/>
            <a:ext cx="389933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ED1C06C6-546B-4704-BF82-E238DBCD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"/>
            <a:ext cx="3874168" cy="6858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6200000">
            <a:off x="4985104" y="6364927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8877602" y="6364926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7" idx="0"/>
          </p:cNvCxnSpPr>
          <p:nvPr/>
        </p:nvCxnSpPr>
        <p:spPr>
          <a:xfrm flipH="1" flipV="1">
            <a:off x="1316736" y="6518791"/>
            <a:ext cx="36683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34220" y="6272606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個</a:t>
            </a:r>
            <a:r>
              <a:rPr lang="zh-TW" altLang="en-US" sz="1800" b="1" u="sng" dirty="0">
                <a:solidFill>
                  <a:schemeClr val="tx1"/>
                </a:solidFill>
              </a:rPr>
              <a:t>人</a:t>
            </a:r>
            <a:r>
              <a:rPr lang="zh-TW" altLang="en-US" sz="1800" b="1" u="sng" dirty="0" smtClean="0">
                <a:solidFill>
                  <a:schemeClr val="tx1"/>
                </a:solidFill>
              </a:rPr>
              <a:t>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316736" y="2130552"/>
            <a:ext cx="1947672" cy="27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97541" y="1939366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好友列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9031467" y="2130552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504354" y="1884367"/>
            <a:ext cx="1428566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待確認好友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19138280" y="2075553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9245091" y="5404104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348906" y="5157919"/>
            <a:ext cx="1428566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新增好友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6753D3D-3E08-4DD8-9625-5DC2F6D5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6CAD23C-C678-4F2D-88EB-8A918CC1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86964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0445521-A928-4930-8B2D-FD6F1A7D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356" y="-1"/>
            <a:ext cx="3851644" cy="685800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3475481" y="639640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6200000">
            <a:off x="7377269" y="639640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H="1" flipV="1">
            <a:off x="1316736" y="6518792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0099" y="6272607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問卷頁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 flipV="1">
            <a:off x="963088" y="2176585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8727" y="1930400"/>
            <a:ext cx="1180941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點擊填寫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 flipV="1">
            <a:off x="9201314" y="5376985"/>
            <a:ext cx="2340864" cy="11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671799" y="5130800"/>
            <a:ext cx="1180941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新增問卷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F86832-CBB1-49BA-BE71-5C9F3ED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抽獎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201F2D1-9490-4576-B1FD-C63759AF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0"/>
            <a:ext cx="386062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CFA5DD1-0EE4-4493-9DA1-1BA11742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22" y="0"/>
            <a:ext cx="3862644" cy="6858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2915382" y="6387777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H="1" flipV="1">
            <a:off x="756637" y="6510165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7058" y="6275384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抽獎頁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756637" y="3594122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67420" y="3359341"/>
            <a:ext cx="124920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抽獎資訊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 flipV="1">
            <a:off x="9081128" y="1552753"/>
            <a:ext cx="2340864" cy="11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712815" y="1317972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兌換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   活動平台</a:t>
            </a:r>
            <a:r>
              <a:rPr lang="en-US" altLang="zh-TW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137160" indent="0"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   提供使用者查詢、報名活動且交友。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468000" indent="0">
              <a:buNone/>
            </a:pP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研發設計活動、預測參加人數、企業贊助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可以統計分析學生活動參與的類型、數量，了解市場需求、趨勢，作為取得活動贊助、社團活動設計、學校資源分配的參考依據。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本組之創新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3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79999" y="575600"/>
            <a:ext cx="9922297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一 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活動資訊混亂，形成資訊孤島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1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現有解決方案</a:t>
            </a:r>
            <a:r>
              <a:rPr lang="en-US" alt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:</a:t>
            </a:r>
          </a:p>
          <a:p>
            <a:pPr marL="0" indent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</a:rPr>
              <a:t>目前三校發布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活動資訊大多透過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FB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、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IG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、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mail…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等平台</a:t>
            </a:r>
            <a:r>
              <a:rPr lang="zh-TW" altLang="en-US" sz="2500" b="1" dirty="0" smtClean="0">
                <a:latin typeface="微軟正黑體" pitchFamily="34" charset="-120"/>
                <a:ea typeface="微軟正黑體" pitchFamily="34" charset="-120"/>
                <a:cs typeface="Arial"/>
              </a:rPr>
              <a:t>（資訊已分散）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，其中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FB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佔資訊主要來源，但</a:t>
            </a:r>
            <a:r>
              <a:rPr lang="en-US" altLang="zh-TW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FB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的各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</a:rPr>
              <a:t>校校版、系版大多都需身分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驗證</a:t>
            </a:r>
            <a:r>
              <a:rPr lang="zh-TW" altLang="en-US" sz="2500" b="1" dirty="0">
                <a:latin typeface="微軟正黑體" pitchFamily="34" charset="-120"/>
                <a:ea typeface="微軟正黑體" pitchFamily="34" charset="-120"/>
                <a:cs typeface="Arial"/>
              </a:rPr>
              <a:t>（資訊孤島）</a:t>
            </a:r>
            <a:r>
              <a:rPr lang="zh-TW" altLang="en-US" sz="2500" dirty="0" smtClean="0">
                <a:latin typeface="微軟正黑體" pitchFamily="34" charset="-120"/>
                <a:ea typeface="微軟正黑體" pitchFamily="34" charset="-120"/>
                <a:cs typeface="Arial"/>
              </a:rPr>
              <a:t>，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</a:rPr>
              <a:t>因此學生較難得知跨校、系活動資訊。並且版上資訊混雜，各種貼文容易將活動資訊向下推擠。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28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46800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問卷平台</a:t>
            </a:r>
            <a:r>
              <a:rPr lang="en-US" altLang="zh-TW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468000" indent="0">
              <a:buNone/>
            </a:pP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歷年問卷資料庫數據之蒐集、分析、預測模型建立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問卷者設計之題目，可以比對資料庫類似之題目，預測結果。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學校可以更加了解學生狀況。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預估歷屆趨勢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問卷質量更精確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本組之創新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6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1346056" y="1829890"/>
            <a:ext cx="407695" cy="1214958"/>
            <a:chOff x="8774141" y="586610"/>
            <a:chExt cx="589578" cy="1756981"/>
          </a:xfrm>
        </p:grpSpPr>
        <p:sp>
          <p:nvSpPr>
            <p:cNvPr id="180" name="Google Shape;180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8795192" y="1898507"/>
              <a:ext cx="554499" cy="445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1347422" y="2695652"/>
            <a:ext cx="407334" cy="705600"/>
            <a:chOff x="7699546" y="806274"/>
            <a:chExt cx="803970" cy="1392669"/>
          </a:xfrm>
        </p:grpSpPr>
        <p:sp>
          <p:nvSpPr>
            <p:cNvPr id="185" name="Google Shape;185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784778" y="891504"/>
              <a:ext cx="633510" cy="63439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6"/>
          <p:cNvSpPr txBox="1"/>
          <p:nvPr/>
        </p:nvSpPr>
        <p:spPr>
          <a:xfrm>
            <a:off x="1076577" y="395375"/>
            <a:ext cx="8865300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架設活動平台</a:t>
            </a:r>
            <a:endParaRPr sz="3600" b="1" i="0" u="none" strike="noStrike" cap="none" dirty="0">
              <a:solidFill>
                <a:srgbClr val="7F7F7F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189" name="Google Shape;189;p16"/>
          <p:cNvGrpSpPr/>
          <p:nvPr/>
        </p:nvGrpSpPr>
        <p:grpSpPr>
          <a:xfrm>
            <a:off x="6506962" y="705229"/>
            <a:ext cx="5279209" cy="5459086"/>
            <a:chOff x="6506962" y="705229"/>
            <a:chExt cx="5279209" cy="5459086"/>
          </a:xfrm>
        </p:grpSpPr>
        <p:sp>
          <p:nvSpPr>
            <p:cNvPr id="190" name="Google Shape;190;p16"/>
            <p:cNvSpPr/>
            <p:nvPr/>
          </p:nvSpPr>
          <p:spPr>
            <a:xfrm>
              <a:off x="6506962" y="705229"/>
              <a:ext cx="5279209" cy="5459086"/>
            </a:xfrm>
            <a:custGeom>
              <a:avLst/>
              <a:gdLst/>
              <a:ahLst/>
              <a:cxnLst/>
              <a:rect l="l" t="t" r="r" b="b"/>
              <a:pathLst>
                <a:path w="5879683" h="6080019" extrusionOk="0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726851" y="793973"/>
              <a:ext cx="4081232" cy="5055161"/>
            </a:xfrm>
            <a:custGeom>
              <a:avLst/>
              <a:gdLst/>
              <a:ahLst/>
              <a:cxnLst/>
              <a:rect l="l" t="t" r="r" b="b"/>
              <a:pathLst>
                <a:path w="4545444" h="5630150" extrusionOk="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0527058" y="5580009"/>
              <a:ext cx="471838" cy="430541"/>
            </a:xfrm>
            <a:custGeom>
              <a:avLst/>
              <a:gdLst/>
              <a:ahLst/>
              <a:cxnLst/>
              <a:rect l="l" t="t" r="r" b="b"/>
              <a:pathLst>
                <a:path w="537" h="490" extrusionOk="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9322422" y="1072507"/>
            <a:ext cx="216149" cy="187154"/>
            <a:chOff x="9322422" y="1072507"/>
            <a:chExt cx="216149" cy="187154"/>
          </a:xfrm>
        </p:grpSpPr>
        <p:sp>
          <p:nvSpPr>
            <p:cNvPr id="194" name="Google Shape;194;p16"/>
            <p:cNvSpPr/>
            <p:nvPr/>
          </p:nvSpPr>
          <p:spPr>
            <a:xfrm>
              <a:off x="9467400" y="1081293"/>
              <a:ext cx="36024" cy="43054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9357568" y="1118197"/>
              <a:ext cx="145857" cy="141464"/>
            </a:xfrm>
            <a:custGeom>
              <a:avLst/>
              <a:gdLst/>
              <a:ahLst/>
              <a:cxnLst/>
              <a:rect l="l" t="t" r="r" b="b"/>
              <a:pathLst>
                <a:path w="166" h="161" extrusionOk="0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9322422" y="1072507"/>
              <a:ext cx="216149" cy="109832"/>
            </a:xfrm>
            <a:custGeom>
              <a:avLst/>
              <a:gdLst/>
              <a:ahLst/>
              <a:cxnLst/>
              <a:rect l="l" t="t" r="r" b="b"/>
              <a:pathLst>
                <a:path w="246" h="125" extrusionOk="0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6"/>
          <p:cNvSpPr/>
          <p:nvPr/>
        </p:nvSpPr>
        <p:spPr>
          <a:xfrm>
            <a:off x="8499122" y="1367735"/>
            <a:ext cx="681837" cy="238994"/>
          </a:xfrm>
          <a:custGeom>
            <a:avLst/>
            <a:gdLst/>
            <a:ahLst/>
            <a:cxnLst/>
            <a:rect l="l" t="t" r="r" b="b"/>
            <a:pathLst>
              <a:path w="328" h="115" extrusionOk="0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6"/>
          <p:cNvGrpSpPr/>
          <p:nvPr/>
        </p:nvGrpSpPr>
        <p:grpSpPr>
          <a:xfrm>
            <a:off x="8297910" y="1608487"/>
            <a:ext cx="201212" cy="168702"/>
            <a:chOff x="8297910" y="1608487"/>
            <a:chExt cx="201212" cy="168702"/>
          </a:xfrm>
        </p:grpSpPr>
        <p:sp>
          <p:nvSpPr>
            <p:cNvPr id="199" name="Google Shape;199;p16"/>
            <p:cNvSpPr/>
            <p:nvPr/>
          </p:nvSpPr>
          <p:spPr>
            <a:xfrm>
              <a:off x="8297910" y="1725348"/>
              <a:ext cx="201212" cy="51841"/>
            </a:xfrm>
            <a:custGeom>
              <a:avLst/>
              <a:gdLst/>
              <a:ahLst/>
              <a:cxnLst/>
              <a:rect l="l" t="t" r="r" b="b"/>
              <a:pathLst>
                <a:path w="229" h="59" extrusionOk="0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378746" y="1725348"/>
              <a:ext cx="37782" cy="16694"/>
            </a:xfrm>
            <a:prstGeom prst="rect">
              <a:avLst/>
            </a:pr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297910" y="1608487"/>
              <a:ext cx="201212" cy="106317"/>
            </a:xfrm>
            <a:custGeom>
              <a:avLst/>
              <a:gdLst/>
              <a:ahLst/>
              <a:cxnLst/>
              <a:rect l="l" t="t" r="r" b="b"/>
              <a:pathLst>
                <a:path w="229" h="121" extrusionOk="0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7361264" y="1822878"/>
            <a:ext cx="915558" cy="376064"/>
          </a:xfrm>
          <a:custGeom>
            <a:avLst/>
            <a:gdLst/>
            <a:ahLst/>
            <a:cxnLst/>
            <a:rect l="l" t="t" r="r" b="b"/>
            <a:pathLst>
              <a:path w="441" h="181" extrusionOk="0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096000" y="2524924"/>
            <a:ext cx="1098319" cy="424391"/>
          </a:xfrm>
          <a:custGeom>
            <a:avLst/>
            <a:gdLst/>
            <a:ahLst/>
            <a:cxnLst/>
            <a:rect l="l" t="t" r="r" b="b"/>
            <a:pathLst>
              <a:path w="529" h="204" extrusionOk="0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7140721" y="2203336"/>
            <a:ext cx="182760" cy="184517"/>
          </a:xfrm>
          <a:custGeom>
            <a:avLst/>
            <a:gdLst/>
            <a:ahLst/>
            <a:cxnLst/>
            <a:rect l="l" t="t" r="r" b="b"/>
            <a:pathLst>
              <a:path w="88" h="89" extrusionOk="0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9081670" y="4690810"/>
            <a:ext cx="1522709" cy="635268"/>
          </a:xfrm>
          <a:custGeom>
            <a:avLst/>
            <a:gdLst/>
            <a:ahLst/>
            <a:cxnLst/>
            <a:rect l="l" t="t" r="r" b="b"/>
            <a:pathLst>
              <a:path w="733" h="306" extrusionOk="0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0496305" y="4420184"/>
            <a:ext cx="236358" cy="188911"/>
            <a:chOff x="10496305" y="4420184"/>
            <a:chExt cx="236358" cy="188911"/>
          </a:xfrm>
        </p:grpSpPr>
        <p:sp>
          <p:nvSpPr>
            <p:cNvPr id="207" name="Google Shape;207;p16"/>
            <p:cNvSpPr/>
            <p:nvPr/>
          </p:nvSpPr>
          <p:spPr>
            <a:xfrm>
              <a:off x="10496305" y="4420184"/>
              <a:ext cx="201212" cy="188911"/>
            </a:xfrm>
            <a:custGeom>
              <a:avLst/>
              <a:gdLst/>
              <a:ahLst/>
              <a:cxnLst/>
              <a:rect l="l" t="t" r="r" b="b"/>
              <a:pathLst>
                <a:path w="97" h="91" extrusionOk="0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0612287" y="4493113"/>
              <a:ext cx="120376" cy="101924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6"/>
          <p:cNvSpPr/>
          <p:nvPr/>
        </p:nvSpPr>
        <p:spPr>
          <a:xfrm>
            <a:off x="8905061" y="4508050"/>
            <a:ext cx="219664" cy="172217"/>
          </a:xfrm>
          <a:custGeom>
            <a:avLst/>
            <a:gdLst/>
            <a:ahLst/>
            <a:cxnLst/>
            <a:rect l="l" t="t" r="r" b="b"/>
            <a:pathLst>
              <a:path w="106" h="83" extrusionOk="0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7632768" y="4782190"/>
            <a:ext cx="1280201" cy="488533"/>
          </a:xfrm>
          <a:custGeom>
            <a:avLst/>
            <a:gdLst/>
            <a:ahLst/>
            <a:cxnLst/>
            <a:rect l="l" t="t" r="r" b="b"/>
            <a:pathLst>
              <a:path w="616" h="235" extrusionOk="0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8774141" y="586610"/>
            <a:ext cx="589578" cy="1020118"/>
            <a:chOff x="8774141" y="586610"/>
            <a:chExt cx="589578" cy="1020118"/>
          </a:xfrm>
        </p:grpSpPr>
        <p:sp>
          <p:nvSpPr>
            <p:cNvPr id="212" name="Google Shape;212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8846191" y="69318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7699546" y="806274"/>
            <a:ext cx="803970" cy="1392669"/>
            <a:chOff x="7699546" y="806274"/>
            <a:chExt cx="803970" cy="1392669"/>
          </a:xfrm>
        </p:grpSpPr>
        <p:sp>
          <p:nvSpPr>
            <p:cNvPr id="217" name="Google Shape;217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784775" y="891503"/>
              <a:ext cx="633511" cy="63439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7832867" y="977865"/>
              <a:ext cx="537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6452734" y="1251752"/>
            <a:ext cx="980579" cy="1697563"/>
            <a:chOff x="6452734" y="1251752"/>
            <a:chExt cx="980579" cy="1697563"/>
          </a:xfrm>
        </p:grpSpPr>
        <p:sp>
          <p:nvSpPr>
            <p:cNvPr id="222" name="Google Shape;22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556415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 txBox="1"/>
            <p:nvPr/>
          </p:nvSpPr>
          <p:spPr>
            <a:xfrm>
              <a:off x="6613078" y="1449654"/>
              <a:ext cx="6527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092305" y="3319229"/>
            <a:ext cx="1128194" cy="1951494"/>
            <a:chOff x="8092305" y="3319229"/>
            <a:chExt cx="1128194" cy="1951494"/>
          </a:xfrm>
        </p:grpSpPr>
        <p:sp>
          <p:nvSpPr>
            <p:cNvPr id="227" name="Google Shape;227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8299573" y="3562808"/>
              <a:ext cx="7136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9521877" y="2943164"/>
            <a:ext cx="1377731" cy="2382914"/>
            <a:chOff x="9521877" y="2943164"/>
            <a:chExt cx="1377731" cy="2382914"/>
          </a:xfrm>
        </p:grpSpPr>
        <p:sp>
          <p:nvSpPr>
            <p:cNvPr id="232" name="Google Shape;232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 txBox="1"/>
            <p:nvPr/>
          </p:nvSpPr>
          <p:spPr>
            <a:xfrm>
              <a:off x="9799459" y="3247443"/>
              <a:ext cx="82907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400" b="0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1811642" y="1907437"/>
            <a:ext cx="3502279" cy="650577"/>
            <a:chOff x="1811642" y="1907437"/>
            <a:chExt cx="3502279" cy="650577"/>
          </a:xfrm>
        </p:grpSpPr>
        <p:sp>
          <p:nvSpPr>
            <p:cNvPr id="237" name="Google Shape;237;p16"/>
            <p:cNvSpPr txBox="1"/>
            <p:nvPr/>
          </p:nvSpPr>
          <p:spPr>
            <a:xfrm>
              <a:off x="1811642" y="1907437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提供團體發布活動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38" name="Google Shape;238;p16"/>
            <p:cNvSpPr txBox="1"/>
            <p:nvPr/>
          </p:nvSpPr>
          <p:spPr>
            <a:xfrm>
              <a:off x="1811643" y="2170256"/>
              <a:ext cx="350227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例如:社團、學校、系學會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1811642" y="2764458"/>
            <a:ext cx="3502278" cy="946043"/>
            <a:chOff x="1811642" y="2764458"/>
            <a:chExt cx="3502278" cy="946043"/>
          </a:xfrm>
        </p:grpSpPr>
        <p:sp>
          <p:nvSpPr>
            <p:cNvPr id="240" name="Google Shape;240;p16"/>
            <p:cNvSpPr txBox="1"/>
            <p:nvPr/>
          </p:nvSpPr>
          <p:spPr>
            <a:xfrm>
              <a:off x="1811642" y="2764458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提供個人舉辦活動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1811642" y="3027277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活動內容不拘:運動競技類、旅遊類。</a:t>
              </a:r>
              <a:endParaRPr lang="en-US" altLang="zh-TW"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亦可以延伸到團購、訂外賣</a:t>
              </a:r>
              <a:r>
                <a:rPr lang="zh-TW" altLang="en-US" sz="1600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2" name="Google Shape;242;p16"/>
          <p:cNvGrpSpPr/>
          <p:nvPr/>
        </p:nvGrpSpPr>
        <p:grpSpPr>
          <a:xfrm>
            <a:off x="1811642" y="3621479"/>
            <a:ext cx="4321012" cy="946043"/>
            <a:chOff x="1811642" y="3621479"/>
            <a:chExt cx="4321012" cy="946043"/>
          </a:xfrm>
        </p:grpSpPr>
        <p:sp>
          <p:nvSpPr>
            <p:cNvPr id="243" name="Google Shape;243;p16"/>
            <p:cNvSpPr txBox="1"/>
            <p:nvPr/>
          </p:nvSpPr>
          <p:spPr>
            <a:xfrm>
              <a:off x="1811642" y="3621479"/>
              <a:ext cx="432101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</a:t>
              </a:r>
              <a:r>
                <a:rPr lang="zh-TW" altLang="en-US" sz="1800" b="1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活動</a:t>
              </a: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查詢、報名</a:t>
              </a:r>
              <a:r>
                <a:rPr lang="zh-TW" altLang="en-US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、交友、聊天室功能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1811642" y="3884298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讓學生看到喜歡的活動就可以快速地報名</a:t>
              </a:r>
              <a:r>
                <a:rPr lang="zh-TW" altLang="en-US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，並且在</a:t>
              </a:r>
              <a:r>
                <a:rPr lang="en-US" alt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APP</a:t>
              </a:r>
              <a:r>
                <a:rPr lang="zh-TW" altLang="en-US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上交友</a:t>
              </a: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5" name="Google Shape;245;p16"/>
          <p:cNvGrpSpPr/>
          <p:nvPr/>
        </p:nvGrpSpPr>
        <p:grpSpPr>
          <a:xfrm>
            <a:off x="1811642" y="4478500"/>
            <a:ext cx="3502278" cy="946043"/>
            <a:chOff x="1811642" y="4478500"/>
            <a:chExt cx="3502278" cy="946043"/>
          </a:xfrm>
        </p:grpSpPr>
        <p:sp>
          <p:nvSpPr>
            <p:cNvPr id="246" name="Google Shape;246;p16"/>
            <p:cNvSpPr txBox="1"/>
            <p:nvPr/>
          </p:nvSpPr>
          <p:spPr>
            <a:xfrm>
              <a:off x="1811642" y="4478500"/>
              <a:ext cx="2954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提供主辦方篩選過濾報名者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1811642" y="4741319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主辦方可以根據男女比例、三校生比例、限定科系去篩選。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1811642" y="5335521"/>
            <a:ext cx="3502278" cy="946043"/>
            <a:chOff x="1811642" y="5335521"/>
            <a:chExt cx="3502278" cy="946043"/>
          </a:xfrm>
        </p:grpSpPr>
        <p:sp>
          <p:nvSpPr>
            <p:cNvPr id="249" name="Google Shape;249;p16"/>
            <p:cNvSpPr txBox="1"/>
            <p:nvPr/>
          </p:nvSpPr>
          <p:spPr>
            <a:xfrm>
              <a:off x="1811642" y="5335521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提供回饋系統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50" name="Google Shape;250;p16"/>
            <p:cNvSpPr txBox="1"/>
            <p:nvPr/>
          </p:nvSpPr>
          <p:spPr>
            <a:xfrm>
              <a:off x="1811642" y="5598340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活動方辦完活動後，會直接寄送活動回饋，且讓使用者評分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>
            <a:off x="1360614" y="3562466"/>
            <a:ext cx="407582" cy="705600"/>
            <a:chOff x="6452734" y="1251752"/>
            <a:chExt cx="980579" cy="1697563"/>
          </a:xfrm>
        </p:grpSpPr>
        <p:sp>
          <p:nvSpPr>
            <p:cNvPr id="252" name="Google Shape;25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556416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6"/>
          <p:cNvGrpSpPr/>
          <p:nvPr/>
        </p:nvGrpSpPr>
        <p:grpSpPr>
          <a:xfrm>
            <a:off x="1355492" y="4428846"/>
            <a:ext cx="407920" cy="705600"/>
            <a:chOff x="8092305" y="3319229"/>
            <a:chExt cx="1128194" cy="1951494"/>
          </a:xfrm>
        </p:grpSpPr>
        <p:sp>
          <p:nvSpPr>
            <p:cNvPr id="256" name="Google Shape;256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6"/>
          <p:cNvGrpSpPr/>
          <p:nvPr/>
        </p:nvGrpSpPr>
        <p:grpSpPr>
          <a:xfrm>
            <a:off x="1340897" y="5324029"/>
            <a:ext cx="407957" cy="705600"/>
            <a:chOff x="9521877" y="2943164"/>
            <a:chExt cx="1377731" cy="2382914"/>
          </a:xfrm>
        </p:grpSpPr>
        <p:sp>
          <p:nvSpPr>
            <p:cNvPr id="260" name="Google Shape;260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10121631" y="3247441"/>
              <a:ext cx="169404" cy="7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6"/>
          <p:cNvSpPr txBox="1"/>
          <p:nvPr/>
        </p:nvSpPr>
        <p:spPr>
          <a:xfrm>
            <a:off x="1362696" y="1870711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363136" y="273634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1364559" y="360809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1363076" y="447891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1357351" y="537372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市場調查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26633" y="1940007"/>
            <a:ext cx="5375382" cy="2836909"/>
            <a:chOff x="1443604" y="2035527"/>
            <a:chExt cx="5375382" cy="2836909"/>
          </a:xfrm>
        </p:grpSpPr>
        <p:sp>
          <p:nvSpPr>
            <p:cNvPr id="3" name="圓角矩形 2"/>
            <p:cNvSpPr/>
            <p:nvPr/>
          </p:nvSpPr>
          <p:spPr>
            <a:xfrm>
              <a:off x="2868020" y="2620935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128</a:t>
              </a:r>
              <a:r>
                <a:rPr lang="zh-TW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人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626397" y="3933972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89.1</a:t>
              </a:r>
              <a:r>
                <a:rPr lang="zh-TW" altLang="zh-TW" sz="2800" dirty="0" smtClean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443604" y="3933973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80%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256429" y="20355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微軟正黑體" pitchFamily="34" charset="-120"/>
                  <a:ea typeface="微軟正黑體" pitchFamily="34" charset="-120"/>
                </a:rPr>
                <a:t>調查人數</a:t>
              </a:r>
            </a:p>
          </p:txBody>
        </p:sp>
      </p:grp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269294" y="492065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覺得現有活動資訊取得管道不便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09426" y="4920654"/>
            <a:ext cx="2305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願意下載本</a:t>
            </a:r>
            <a:r>
              <a:rPr lang="en-US" altLang="zh-TW" sz="2400" dirty="0" smtClean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APP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市場與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規模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80000" y="4859878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sz="1800" dirty="0"/>
              <a:t>每日使用人數預估：下載人數*每日上線數比例</a:t>
            </a:r>
            <a:endParaRPr lang="en-US" altLang="zh-TW" sz="1800" dirty="0"/>
          </a:p>
          <a:p>
            <a:r>
              <a:rPr lang="en-US" altLang="zh-TW" sz="1800" dirty="0"/>
              <a:t>53400</a:t>
            </a:r>
            <a:r>
              <a:rPr lang="zh-TW" altLang="en-US" sz="1800" dirty="0"/>
              <a:t>*</a:t>
            </a:r>
            <a:r>
              <a:rPr lang="en-US" altLang="zh-TW" sz="1800" dirty="0"/>
              <a:t>45.33%=24206.22</a:t>
            </a:r>
            <a:r>
              <a:rPr lang="zh-TW" altLang="en-US" sz="1800" dirty="0" smtClean="0"/>
              <a:t>人</a:t>
            </a:r>
            <a:endParaRPr lang="en-US" altLang="zh-TW" sz="1800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 rotWithShape="1">
          <a:blip r:embed="rId5"/>
          <a:srcRect l="3257" t="2000" r="13133" b="7643"/>
          <a:stretch/>
        </p:blipFill>
        <p:spPr>
          <a:xfrm>
            <a:off x="1169376" y="1899138"/>
            <a:ext cx="6154616" cy="2726437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1169376" y="5908320"/>
            <a:ext cx="437651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 smtClean="0"/>
              <a:t>PS</a:t>
            </a:r>
            <a:r>
              <a:rPr lang="zh-TW" altLang="en-US" dirty="0" smtClean="0"/>
              <a:t>：上線</a:t>
            </a:r>
            <a:r>
              <a:rPr lang="zh-TW" altLang="en-US" dirty="0"/>
              <a:t>數比例</a:t>
            </a:r>
            <a:r>
              <a:rPr lang="en-US" altLang="zh-TW" dirty="0"/>
              <a:t>=</a:t>
            </a:r>
          </a:p>
          <a:p>
            <a:r>
              <a:rPr lang="en-US" altLang="zh-TW" dirty="0"/>
              <a:t>23.4%+36.7%/2.5</a:t>
            </a:r>
            <a:r>
              <a:rPr lang="zh-TW" altLang="en-US" dirty="0"/>
              <a:t>天</a:t>
            </a:r>
            <a:r>
              <a:rPr lang="en-US" altLang="zh-TW" dirty="0"/>
              <a:t>+21.1%/4.5</a:t>
            </a:r>
            <a:r>
              <a:rPr lang="zh-TW" altLang="en-US" dirty="0"/>
              <a:t>天</a:t>
            </a:r>
            <a:r>
              <a:rPr lang="en-US" altLang="zh-TW" dirty="0"/>
              <a:t>+18%/7</a:t>
            </a:r>
            <a:r>
              <a:rPr lang="zh-TW" altLang="en-US" dirty="0"/>
              <a:t>天</a:t>
            </a:r>
            <a:r>
              <a:rPr lang="en-US" altLang="zh-TW" dirty="0"/>
              <a:t>=45.33%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037877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c7232a69_0_16"/>
          <p:cNvSpPr txBox="1">
            <a:spLocks noGrp="1"/>
          </p:cNvSpPr>
          <p:nvPr>
            <p:ph type="title"/>
          </p:nvPr>
        </p:nvSpPr>
        <p:spPr>
          <a:xfrm>
            <a:off x="1080000" y="57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二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：專題論文調查時，找不到合適及足夠的問卷對象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2" name="Google Shape;282;g104c7232a69_0_16"/>
          <p:cNvSpPr txBox="1">
            <a:spLocks noGrp="1"/>
          </p:cNvSpPr>
          <p:nvPr>
            <p:ph type="body" idx="1"/>
          </p:nvPr>
        </p:nvSpPr>
        <p:spPr>
          <a:xfrm>
            <a:off x="1225974" y="1719000"/>
            <a:ext cx="7772400" cy="40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現有方法：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專題論文的調查對象通常是具備某種身分的目標族群，例如:學生、商科、年紀，但是目前我們碰到問卷發放處裡的方法通常是在FB、LINE裡群發，無法訪問到真正的目標族群。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17"/>
          <p:cNvCxnSpPr/>
          <p:nvPr/>
        </p:nvCxnSpPr>
        <p:spPr>
          <a:xfrm>
            <a:off x="4649231" y="5352112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8" name="Google Shape;288;p17"/>
          <p:cNvCxnSpPr/>
          <p:nvPr/>
        </p:nvCxnSpPr>
        <p:spPr>
          <a:xfrm>
            <a:off x="5279554" y="4236631"/>
            <a:ext cx="2160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4748789" y="3140737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0" name="Google Shape;290;p17"/>
          <p:cNvCxnSpPr/>
          <p:nvPr/>
        </p:nvCxnSpPr>
        <p:spPr>
          <a:xfrm>
            <a:off x="4126803" y="1945073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1" name="Google Shape;291;p17"/>
          <p:cNvSpPr txBox="1"/>
          <p:nvPr/>
        </p:nvSpPr>
        <p:spPr>
          <a:xfrm>
            <a:off x="1149454" y="396000"/>
            <a:ext cx="8260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解決方法:架設問卷平台</a:t>
            </a:r>
            <a:endParaRPr sz="36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292" name="Google Shape;292;p17"/>
          <p:cNvGrpSpPr/>
          <p:nvPr/>
        </p:nvGrpSpPr>
        <p:grpSpPr>
          <a:xfrm>
            <a:off x="3947176" y="4883824"/>
            <a:ext cx="1192668" cy="1135509"/>
            <a:chOff x="6139503" y="4859013"/>
            <a:chExt cx="1192668" cy="1135509"/>
          </a:xfrm>
        </p:grpSpPr>
        <p:sp>
          <p:nvSpPr>
            <p:cNvPr id="293" name="Google Shape;293;p17"/>
            <p:cNvSpPr/>
            <p:nvPr/>
          </p:nvSpPr>
          <p:spPr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6420131" y="4859013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4227804" y="3740708"/>
            <a:ext cx="1192668" cy="1156073"/>
            <a:chOff x="6420131" y="3715897"/>
            <a:chExt cx="1192668" cy="1156073"/>
          </a:xfrm>
        </p:grpSpPr>
        <p:sp>
          <p:nvSpPr>
            <p:cNvPr id="296" name="Google Shape;296;p17"/>
            <p:cNvSpPr/>
            <p:nvPr/>
          </p:nvSpPr>
          <p:spPr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 txBox="1"/>
            <p:nvPr/>
          </p:nvSpPr>
          <p:spPr>
            <a:xfrm>
              <a:off x="6700154" y="3715897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298" name="Google Shape;298;p17"/>
          <p:cNvGrpSpPr/>
          <p:nvPr/>
        </p:nvGrpSpPr>
        <p:grpSpPr>
          <a:xfrm>
            <a:off x="3806863" y="2651676"/>
            <a:ext cx="1192668" cy="1122553"/>
            <a:chOff x="5999190" y="2626865"/>
            <a:chExt cx="1192668" cy="1122553"/>
          </a:xfrm>
        </p:grpSpPr>
        <p:sp>
          <p:nvSpPr>
            <p:cNvPr id="299" name="Google Shape;299;p17"/>
            <p:cNvSpPr/>
            <p:nvPr/>
          </p:nvSpPr>
          <p:spPr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6319130" y="2641309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301" name="Google Shape;301;p17"/>
          <p:cNvGrpSpPr/>
          <p:nvPr/>
        </p:nvGrpSpPr>
        <p:grpSpPr>
          <a:xfrm>
            <a:off x="3083803" y="1454481"/>
            <a:ext cx="1446128" cy="1396948"/>
            <a:chOff x="5276130" y="1429670"/>
            <a:chExt cx="1446128" cy="1396948"/>
          </a:xfrm>
        </p:grpSpPr>
        <p:sp>
          <p:nvSpPr>
            <p:cNvPr id="302" name="Google Shape;302;p17"/>
            <p:cNvSpPr/>
            <p:nvPr/>
          </p:nvSpPr>
          <p:spPr>
            <a:xfrm rot="-915851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7"/>
            <p:cNvSpPr txBox="1"/>
            <p:nvPr/>
          </p:nvSpPr>
          <p:spPr>
            <a:xfrm rot="-918759">
              <a:off x="5692174" y="1511902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304" name="Google Shape;304;p17"/>
          <p:cNvGrpSpPr/>
          <p:nvPr/>
        </p:nvGrpSpPr>
        <p:grpSpPr>
          <a:xfrm>
            <a:off x="1368337" y="2255516"/>
            <a:ext cx="2523983" cy="4198799"/>
            <a:chOff x="3560664" y="2230705"/>
            <a:chExt cx="2523983" cy="4198799"/>
          </a:xfrm>
        </p:grpSpPr>
        <p:sp>
          <p:nvSpPr>
            <p:cNvPr id="305" name="Google Shape;305;p17"/>
            <p:cNvSpPr/>
            <p:nvPr/>
          </p:nvSpPr>
          <p:spPr>
            <a:xfrm>
              <a:off x="3560664" y="6107180"/>
              <a:ext cx="1713938" cy="322324"/>
            </a:xfrm>
            <a:prstGeom prst="ellipse">
              <a:avLst/>
            </a:prstGeom>
            <a:gradFill>
              <a:gsLst>
                <a:gs pos="0">
                  <a:srgbClr val="171717">
                    <a:alpha val="7568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17"/>
            <p:cNvGrpSpPr/>
            <p:nvPr/>
          </p:nvGrpSpPr>
          <p:grpSpPr>
            <a:xfrm>
              <a:off x="4158897" y="2230705"/>
              <a:ext cx="1925750" cy="3981365"/>
              <a:chOff x="1879938" y="2427657"/>
              <a:chExt cx="1925750" cy="3981365"/>
            </a:xfrm>
          </p:grpSpPr>
          <p:sp>
            <p:nvSpPr>
              <p:cNvPr id="307" name="Google Shape;307;p17"/>
              <p:cNvSpPr/>
              <p:nvPr/>
            </p:nvSpPr>
            <p:spPr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rgbClr val="1B6D5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-11477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 rot="-7086254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17"/>
          <p:cNvGrpSpPr/>
          <p:nvPr/>
        </p:nvGrpSpPr>
        <p:grpSpPr>
          <a:xfrm>
            <a:off x="5347697" y="1552161"/>
            <a:ext cx="900000" cy="900000"/>
            <a:chOff x="5385173" y="1917525"/>
            <a:chExt cx="1440000" cy="1440000"/>
          </a:xfrm>
        </p:grpSpPr>
        <p:sp>
          <p:nvSpPr>
            <p:cNvPr id="315" name="Google Shape;315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7"/>
          <p:cNvGrpSpPr/>
          <p:nvPr/>
        </p:nvGrpSpPr>
        <p:grpSpPr>
          <a:xfrm>
            <a:off x="6326866" y="4883824"/>
            <a:ext cx="899999" cy="900000"/>
            <a:chOff x="5385173" y="1917525"/>
            <a:chExt cx="1440000" cy="1440000"/>
          </a:xfrm>
        </p:grpSpPr>
        <p:sp>
          <p:nvSpPr>
            <p:cNvPr id="318" name="Google Shape;318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0" name="Google Shape;320;p17"/>
          <p:cNvGrpSpPr/>
          <p:nvPr/>
        </p:nvGrpSpPr>
        <p:grpSpPr>
          <a:xfrm>
            <a:off x="7226182" y="3784766"/>
            <a:ext cx="900000" cy="900000"/>
            <a:chOff x="5385173" y="1917525"/>
            <a:chExt cx="1440000" cy="1440000"/>
          </a:xfrm>
        </p:grpSpPr>
        <p:sp>
          <p:nvSpPr>
            <p:cNvPr id="321" name="Google Shape;321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3" name="Google Shape;323;p17"/>
          <p:cNvGrpSpPr/>
          <p:nvPr/>
        </p:nvGrpSpPr>
        <p:grpSpPr>
          <a:xfrm>
            <a:off x="6142461" y="2621269"/>
            <a:ext cx="900000" cy="900000"/>
            <a:chOff x="5385173" y="1917525"/>
            <a:chExt cx="1440000" cy="1440000"/>
          </a:xfrm>
        </p:grpSpPr>
        <p:sp>
          <p:nvSpPr>
            <p:cNvPr id="324" name="Google Shape;324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5549587" y="1749032"/>
            <a:ext cx="487503" cy="487503"/>
            <a:chOff x="-2771775" y="66675"/>
            <a:chExt cx="827087" cy="827088"/>
          </a:xfrm>
        </p:grpSpPr>
        <p:sp>
          <p:nvSpPr>
            <p:cNvPr id="327" name="Google Shape;327;p17"/>
            <p:cNvSpPr/>
            <p:nvPr/>
          </p:nvSpPr>
          <p:spPr>
            <a:xfrm>
              <a:off x="-2771775" y="66675"/>
              <a:ext cx="827087" cy="827088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-2538413" y="300038"/>
              <a:ext cx="360362" cy="360363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2460625" y="374650"/>
              <a:ext cx="207962" cy="206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6557229" y="5165903"/>
            <a:ext cx="432364" cy="330459"/>
            <a:chOff x="5516563" y="84138"/>
            <a:chExt cx="1414463" cy="1081087"/>
          </a:xfrm>
        </p:grpSpPr>
        <p:sp>
          <p:nvSpPr>
            <p:cNvPr id="331" name="Google Shape;331;p17"/>
            <p:cNvSpPr/>
            <p:nvPr/>
          </p:nvSpPr>
          <p:spPr>
            <a:xfrm>
              <a:off x="5688013" y="249238"/>
              <a:ext cx="896938" cy="698500"/>
            </a:xfrm>
            <a:custGeom>
              <a:avLst/>
              <a:gdLst/>
              <a:ahLst/>
              <a:cxnLst/>
              <a:rect l="l" t="t" r="r" b="b"/>
              <a:pathLst>
                <a:path w="239" h="186" extrusionOk="0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516563" y="84138"/>
              <a:ext cx="1414463" cy="1081087"/>
            </a:xfrm>
            <a:custGeom>
              <a:avLst/>
              <a:gdLst/>
              <a:ahLst/>
              <a:cxnLst/>
              <a:rect l="l" t="t" r="r" b="b"/>
              <a:pathLst>
                <a:path w="377" h="288" extrusionOk="0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611938" y="301625"/>
              <a:ext cx="131763" cy="128587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570663" y="860425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611938" y="733425"/>
              <a:ext cx="173038" cy="41275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6611938" y="601663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880100" y="422275"/>
              <a:ext cx="258763" cy="179387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7443316" y="4038743"/>
            <a:ext cx="447407" cy="385293"/>
            <a:chOff x="2727325" y="-39687"/>
            <a:chExt cx="1463675" cy="1260475"/>
          </a:xfrm>
        </p:grpSpPr>
        <p:sp>
          <p:nvSpPr>
            <p:cNvPr id="339" name="Google Shape;339;p17"/>
            <p:cNvSpPr/>
            <p:nvPr/>
          </p:nvSpPr>
          <p:spPr>
            <a:xfrm>
              <a:off x="2727325" y="-39687"/>
              <a:ext cx="1463675" cy="1260475"/>
            </a:xfrm>
            <a:custGeom>
              <a:avLst/>
              <a:gdLst/>
              <a:ahLst/>
              <a:cxnLst/>
              <a:rect l="l" t="t" r="r" b="b"/>
              <a:pathLst>
                <a:path w="390" h="336" extrusionOk="0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2982913" y="215900"/>
              <a:ext cx="206375" cy="20161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41" name="Google Shape;341;p17"/>
          <p:cNvSpPr/>
          <p:nvPr/>
        </p:nvSpPr>
        <p:spPr>
          <a:xfrm>
            <a:off x="6395280" y="2846414"/>
            <a:ext cx="423378" cy="412299"/>
          </a:xfrm>
          <a:custGeom>
            <a:avLst/>
            <a:gdLst/>
            <a:ahLst/>
            <a:cxnLst/>
            <a:rect l="l" t="t" r="r" b="b"/>
            <a:pathLst>
              <a:path w="226" h="220" extrusionOk="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7329855" y="4938058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問卷資料庫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8108880" y="3687717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7042461" y="2505491"/>
            <a:ext cx="17653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精準發放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6343484" y="1388282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流量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6405689" y="1686602"/>
            <a:ext cx="3536598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引入活動平台的流量，讓更多人可以填寫問卷。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7183323" y="2841301"/>
            <a:ext cx="3536598" cy="5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提供發問卷者的功能，</a:t>
            </a:r>
            <a:r>
              <a:rPr lang="zh-TW" altLang="en-US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可以指定目標族群，直接發送給該客群。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8229172" y="4000241"/>
            <a:ext cx="3962828" cy="82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設定特定的積分，唯有填問卷可以獲得，積分可用於商家折扣、兌換商品。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發問卷者需要付費或付出積分。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400977" y="5252036"/>
            <a:ext cx="4224966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提供師生上架問卷，並且開放查詢以往使用</a:t>
            </a:r>
            <a:r>
              <a:rPr lang="zh-TW" altLang="en-US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者</a:t>
            </a: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的市調(需當事者同意)。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5852698" y="6509082"/>
            <a:ext cx="479439" cy="218278"/>
            <a:chOff x="5174774" y="2569166"/>
            <a:chExt cx="532711" cy="242528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5462685" y="2572354"/>
              <a:ext cx="244800" cy="239340"/>
              <a:chOff x="5462685" y="2572354"/>
              <a:chExt cx="244800" cy="23934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462685" y="2572354"/>
                <a:ext cx="244800" cy="239340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547183" y="2623708"/>
                <a:ext cx="126000" cy="143998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 rot="10800000">
              <a:off x="5174774" y="2569166"/>
              <a:ext cx="244800" cy="239339"/>
              <a:chOff x="5420353" y="2561777"/>
              <a:chExt cx="244800" cy="239339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5420353" y="2561777"/>
                <a:ext cx="244800" cy="239339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5490336" y="2602557"/>
                <a:ext cx="126000" cy="144000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4508" y="6043484"/>
            <a:ext cx="1673441" cy="3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217" y="5452000"/>
            <a:ext cx="1673441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/>
          <p:nvPr/>
        </p:nvSpPr>
        <p:spPr>
          <a:xfrm>
            <a:off x="1316832" y="673125"/>
            <a:ext cx="2462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專案目標</a:t>
            </a:r>
            <a:endParaRPr sz="48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5447636" y="1358856"/>
            <a:ext cx="1387885" cy="3785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5050367" y="1706033"/>
            <a:ext cx="7164917" cy="1117600"/>
          </a:xfrm>
          <a:custGeom>
            <a:avLst/>
            <a:gdLst/>
            <a:ahLst/>
            <a:cxnLst/>
            <a:rect l="l" t="t" r="r" b="b"/>
            <a:pathLst>
              <a:path w="3350" h="522" extrusionOk="0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>
            <a:gsLst>
              <a:gs pos="0">
                <a:srgbClr val="6D91A0"/>
              </a:gs>
              <a:gs pos="42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6288617" y="2823633"/>
            <a:ext cx="5926667" cy="1117600"/>
          </a:xfrm>
          <a:custGeom>
            <a:avLst/>
            <a:gdLst/>
            <a:ahLst/>
            <a:cxnLst/>
            <a:rect l="l" t="t" r="r" b="b"/>
            <a:pathLst>
              <a:path w="2771" h="523" extrusionOk="0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747934" y="3941234"/>
            <a:ext cx="5467351" cy="1119717"/>
          </a:xfrm>
          <a:custGeom>
            <a:avLst/>
            <a:gdLst/>
            <a:ahLst/>
            <a:cxnLst/>
            <a:rect l="l" t="t" r="r" b="b"/>
            <a:pathLst>
              <a:path w="2556" h="523" extrusionOk="0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rgbClr val="9EDFF5"/>
              </a:gs>
              <a:gs pos="42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490884" y="5060951"/>
            <a:ext cx="4724400" cy="1115484"/>
          </a:xfrm>
          <a:custGeom>
            <a:avLst/>
            <a:gdLst/>
            <a:ahLst/>
            <a:cxnLst/>
            <a:rect l="l" t="t" r="r" b="b"/>
            <a:pathLst>
              <a:path w="2209" h="522" extrusionOk="0">
                <a:moveTo>
                  <a:pt x="71" y="68"/>
                </a:moveTo>
                <a:cubicBezTo>
                  <a:pt x="132" y="149"/>
                  <a:pt x="141" y="168"/>
                  <a:pt x="189" y="215"/>
                </a:cubicBezTo>
                <a:cubicBezTo>
                  <a:pt x="237" y="261"/>
                  <a:pt x="226" y="277"/>
                  <a:pt x="265" y="308"/>
                </a:cubicBezTo>
                <a:cubicBezTo>
                  <a:pt x="305" y="339"/>
                  <a:pt x="303" y="382"/>
                  <a:pt x="254" y="403"/>
                </a:cubicBezTo>
                <a:cubicBezTo>
                  <a:pt x="205" y="423"/>
                  <a:pt x="197" y="451"/>
                  <a:pt x="166" y="488"/>
                </a:cubicBezTo>
                <a:cubicBezTo>
                  <a:pt x="144" y="514"/>
                  <a:pt x="124" y="521"/>
                  <a:pt x="106" y="522"/>
                </a:cubicBezTo>
                <a:cubicBezTo>
                  <a:pt x="2209" y="522"/>
                  <a:pt x="2209" y="522"/>
                  <a:pt x="2209" y="522"/>
                </a:cubicBezTo>
                <a:cubicBezTo>
                  <a:pt x="2209" y="0"/>
                  <a:pt x="2209" y="0"/>
                  <a:pt x="220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19"/>
                  <a:pt x="51" y="42"/>
                  <a:pt x="71" y="68"/>
                </a:cubicBezTo>
                <a:close/>
              </a:path>
            </a:pathLst>
          </a:custGeom>
          <a:gradFill>
            <a:gsLst>
              <a:gs pos="0">
                <a:srgbClr val="7BB4E0"/>
              </a:gs>
              <a:gs pos="42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586134" y="6176434"/>
            <a:ext cx="131233" cy="12700"/>
          </a:xfrm>
          <a:custGeom>
            <a:avLst/>
            <a:gdLst/>
            <a:ahLst/>
            <a:cxnLst/>
            <a:rect l="l" t="t" r="r" b="b"/>
            <a:pathLst>
              <a:path w="61" h="6" extrusionOk="0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805084" y="5060951"/>
            <a:ext cx="685800" cy="0"/>
          </a:xfrm>
          <a:custGeom>
            <a:avLst/>
            <a:gdLst/>
            <a:ahLst/>
            <a:cxnLst/>
            <a:rect l="l" t="t" r="r" b="b"/>
            <a:pathLst>
              <a:path w="320" h="120000" extrusionOk="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820834" y="5060951"/>
            <a:ext cx="429684" cy="0"/>
          </a:xfrm>
          <a:custGeom>
            <a:avLst/>
            <a:gdLst/>
            <a:ahLst/>
            <a:cxnLst/>
            <a:rect l="l" t="t" r="r" b="b"/>
            <a:pathLst>
              <a:path w="200" h="120000" extrusionOk="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5302251" y="2823633"/>
            <a:ext cx="986367" cy="0"/>
          </a:xfrm>
          <a:custGeom>
            <a:avLst/>
            <a:gdLst/>
            <a:ahLst/>
            <a:cxnLst/>
            <a:rect l="l" t="t" r="r" b="b"/>
            <a:pathLst>
              <a:path w="461" h="120000" extrusionOk="0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6678085" y="2823633"/>
            <a:ext cx="292100" cy="0"/>
          </a:xfrm>
          <a:custGeom>
            <a:avLst/>
            <a:gdLst/>
            <a:ahLst/>
            <a:cxnLst/>
            <a:rect l="l" t="t" r="r" b="b"/>
            <a:pathLst>
              <a:path w="137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2" name="Google Shape;382;p18"/>
          <p:cNvSpPr/>
          <p:nvPr/>
        </p:nvSpPr>
        <p:spPr>
          <a:xfrm>
            <a:off x="4938184" y="1697567"/>
            <a:ext cx="112184" cy="8467"/>
          </a:xfrm>
          <a:custGeom>
            <a:avLst/>
            <a:gdLst/>
            <a:ahLst/>
            <a:cxnLst/>
            <a:rect l="l" t="t" r="r" b="b"/>
            <a:pathLst>
              <a:path w="52" h="4" extrusionOk="0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5092701" y="3941233"/>
            <a:ext cx="1655233" cy="0"/>
          </a:xfrm>
          <a:custGeom>
            <a:avLst/>
            <a:gdLst/>
            <a:ahLst/>
            <a:cxnLst/>
            <a:rect l="l" t="t" r="r" b="b"/>
            <a:pathLst>
              <a:path w="774" h="120000" extrusionOk="0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4624917" y="1706033"/>
            <a:ext cx="2370667" cy="1117600"/>
          </a:xfrm>
          <a:custGeom>
            <a:avLst/>
            <a:gdLst/>
            <a:ahLst/>
            <a:cxnLst/>
            <a:rect l="l" t="t" r="r" b="b"/>
            <a:pathLst>
              <a:path w="1109" h="522" extrusionOk="0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rgbClr val="212D3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5" name="Google Shape;385;p18"/>
          <p:cNvGrpSpPr/>
          <p:nvPr/>
        </p:nvGrpSpPr>
        <p:grpSpPr>
          <a:xfrm>
            <a:off x="4506384" y="2823633"/>
            <a:ext cx="2463801" cy="1117600"/>
            <a:chOff x="3379787" y="2117725"/>
            <a:chExt cx="1847851" cy="838200"/>
          </a:xfrm>
        </p:grpSpPr>
        <p:sp>
          <p:nvSpPr>
            <p:cNvPr id="386" name="Google Shape;386;p18"/>
            <p:cNvSpPr/>
            <p:nvPr/>
          </p:nvSpPr>
          <p:spPr>
            <a:xfrm>
              <a:off x="3379787" y="2117725"/>
              <a:ext cx="1681163" cy="838200"/>
            </a:xfrm>
            <a:custGeom>
              <a:avLst/>
              <a:gdLst/>
              <a:ahLst/>
              <a:cxnLst/>
              <a:rect l="l" t="t" r="r" b="b"/>
              <a:pathLst>
                <a:path w="1048" h="523" extrusionOk="0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008563" y="2117725"/>
              <a:ext cx="219075" cy="93663"/>
            </a:xfrm>
            <a:custGeom>
              <a:avLst/>
              <a:gdLst/>
              <a:ahLst/>
              <a:cxnLst/>
              <a:rect l="l" t="t" r="r" b="b"/>
              <a:pathLst>
                <a:path w="137" h="59" extrusionOk="0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4785785" y="3941234"/>
            <a:ext cx="2705099" cy="1119717"/>
          </a:xfrm>
          <a:custGeom>
            <a:avLst/>
            <a:gdLst/>
            <a:ahLst/>
            <a:cxnLst/>
            <a:rect l="l" t="t" r="r" b="b"/>
            <a:pathLst>
              <a:path w="1264" h="523" extrusionOk="0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rgbClr val="16B0E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9" name="Google Shape;389;p18"/>
          <p:cNvGrpSpPr/>
          <p:nvPr/>
        </p:nvGrpSpPr>
        <p:grpSpPr>
          <a:xfrm>
            <a:off x="5535084" y="5060951"/>
            <a:ext cx="2607733" cy="1115484"/>
            <a:chOff x="4151313" y="3795713"/>
            <a:chExt cx="1955800" cy="836613"/>
          </a:xfrm>
        </p:grpSpPr>
        <p:sp>
          <p:nvSpPr>
            <p:cNvPr id="390" name="Google Shape;390;p18"/>
            <p:cNvSpPr/>
            <p:nvPr/>
          </p:nvSpPr>
          <p:spPr>
            <a:xfrm>
              <a:off x="5103813" y="3795713"/>
              <a:ext cx="1003300" cy="836613"/>
            </a:xfrm>
            <a:custGeom>
              <a:avLst/>
              <a:gdLst/>
              <a:ahLst/>
              <a:cxnLst/>
              <a:rect l="l" t="t" r="r" b="b"/>
              <a:pathLst>
                <a:path w="625" h="522" extrusionOk="0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51313" y="3795713"/>
              <a:ext cx="638175" cy="396875"/>
            </a:xfrm>
            <a:custGeom>
              <a:avLst/>
              <a:gdLst/>
              <a:ahLst/>
              <a:cxnLst/>
              <a:rect l="l" t="t" r="r" b="b"/>
              <a:pathLst>
                <a:path w="398" h="248" extrusionOk="0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92" name="Google Shape;392;p18"/>
          <p:cNvSpPr/>
          <p:nvPr/>
        </p:nvSpPr>
        <p:spPr>
          <a:xfrm>
            <a:off x="5050367" y="1706033"/>
            <a:ext cx="3134784" cy="4470400"/>
          </a:xfrm>
          <a:custGeom>
            <a:avLst/>
            <a:gdLst/>
            <a:ahLst/>
            <a:cxnLst/>
            <a:rect l="l" t="t" r="r" b="b"/>
            <a:pathLst>
              <a:path w="1466" h="2090" extrusionOk="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950693" y="2514601"/>
            <a:ext cx="776507" cy="528913"/>
          </a:xfrm>
          <a:custGeom>
            <a:avLst/>
            <a:gdLst/>
            <a:ahLst/>
            <a:cxnLst/>
            <a:rect l="l" t="t" r="r" b="b"/>
            <a:pathLst>
              <a:path w="400" h="272" extrusionOk="0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744698" y="3043514"/>
            <a:ext cx="3201695" cy="4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2022/5月前完成平台模型</a:t>
            </a:r>
            <a:endParaRPr sz="1867" b="1" i="0" u="none" strike="noStrike" cap="none" dirty="0">
              <a:solidFill>
                <a:schemeClr val="accent6"/>
              </a:solidFill>
              <a:latin typeface="微軟正黑體" pitchFamily="34" charset="-120"/>
              <a:ea typeface="微軟正黑體" pitchFamily="34" charset="-120"/>
              <a:cs typeface="Lato Light"/>
              <a:sym typeface="Lato Light"/>
            </a:endParaRPr>
          </a:p>
        </p:txBody>
      </p:sp>
      <p:sp>
        <p:nvSpPr>
          <p:cNvPr id="395" name="Google Shape;395;p18"/>
          <p:cNvSpPr txBox="1"/>
          <p:nvPr/>
        </p:nvSpPr>
        <p:spPr>
          <a:xfrm>
            <a:off x="750242" y="3559414"/>
            <a:ext cx="37560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本組目標是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設計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出一</a:t>
            </a:r>
            <a:r>
              <a:rPr lang="zh-TW" altLang="en-US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款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裡面包含活動平台、問卷平台，並且導入行銷方法、</a:t>
            </a:r>
            <a:r>
              <a:rPr lang="zh-TW" altLang="en-US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，以此吸引學生去使用，</a:t>
            </a:r>
            <a:endParaRPr lang="en-US" altLang="zh-TW" sz="2000" b="0" i="0" u="none" strike="noStrike" cap="none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最終幫助</a:t>
            </a:r>
            <a:r>
              <a:rPr lang="zh-TW" sz="20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三</a:t>
            </a:r>
            <a:r>
              <a:rPr lang="zh-TW" sz="2000" b="0" i="0" u="none" strike="noStrike" cap="none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校</a:t>
            </a:r>
            <a:r>
              <a:rPr lang="zh-TW" altLang="en-US" sz="2000" b="0" i="0" u="none" strike="noStrike" cap="none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學</a:t>
            </a:r>
            <a:r>
              <a:rPr lang="zh-TW" sz="2000" b="0" i="0" u="none" strike="noStrike" cap="none" smtClean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生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的交流和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互動、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互助。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6" name="Google Shape;396;p18"/>
          <p:cNvSpPr txBox="1"/>
          <p:nvPr/>
        </p:nvSpPr>
        <p:spPr>
          <a:xfrm>
            <a:off x="8010846" y="1783450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67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APP</a:t>
            </a:r>
            <a:r>
              <a:rPr lang="zh-TW" sz="1867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平台</a:t>
            </a:r>
            <a:endParaRPr sz="1867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建立出</a:t>
            </a:r>
            <a:r>
              <a:rPr lang="en-US" altLang="zh-TW" b="1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APP</a:t>
            </a: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模型，並且可以同時容納1000人上線。</a:t>
            </a:r>
            <a:endParaRPr sz="1400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8310534" y="2894135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商業模式</a:t>
            </a:r>
            <a:endParaRPr sz="1867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設計出行銷方法、營利模式、獎勵機制…等。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8636000" y="4038015"/>
            <a:ext cx="3428181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提升三校交流機會</a:t>
            </a:r>
            <a:endParaRPr lang="en-US" altLang="zh-TW" sz="1867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1. 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的活動參與人次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9" name="Google Shape;399;p18"/>
          <p:cNvSpPr txBox="1"/>
          <p:nvPr/>
        </p:nvSpPr>
        <p:spPr>
          <a:xfrm>
            <a:off x="9064507" y="5127041"/>
            <a:ext cx="3127500" cy="85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市調</a:t>
            </a:r>
            <a:r>
              <a:rPr lang="zh-TW" sz="1867" b="1" i="0" u="none" strike="noStrike" cap="none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效率</a:t>
            </a:r>
            <a:endParaRPr lang="en-US" altLang="zh-TW" sz="1867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 Black"/>
              </a:rPr>
              <a:t>1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的問卷發佈數量</a:t>
            </a:r>
          </a:p>
          <a:p>
            <a:pPr lvl="0">
              <a:lnSpc>
                <a:spcPct val="120000"/>
              </a:lnSpc>
            </a:pP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2.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100%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的填寫人次</a:t>
            </a:r>
            <a:endParaRPr sz="1400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7420" y="4761021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8"/>
          <p:cNvSpPr/>
          <p:nvPr/>
        </p:nvSpPr>
        <p:spPr>
          <a:xfrm>
            <a:off x="7870538" y="4160342"/>
            <a:ext cx="681500" cy="681500"/>
          </a:xfrm>
          <a:prstGeom prst="ellipse">
            <a:avLst/>
          </a:prstGeom>
          <a:solidFill>
            <a:srgbClr val="D7F0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8019042" y="4327064"/>
            <a:ext cx="400593" cy="311377"/>
          </a:xfrm>
          <a:custGeom>
            <a:avLst/>
            <a:gdLst/>
            <a:ahLst/>
            <a:cxnLst/>
            <a:rect l="l" t="t" r="r" b="b"/>
            <a:pathLst>
              <a:path w="334" h="261" extrusionOk="0">
                <a:moveTo>
                  <a:pt x="329" y="204"/>
                </a:moveTo>
                <a:cubicBezTo>
                  <a:pt x="333" y="206"/>
                  <a:pt x="334" y="211"/>
                  <a:pt x="334" y="214"/>
                </a:cubicBezTo>
                <a:cubicBezTo>
                  <a:pt x="333" y="219"/>
                  <a:pt x="331" y="222"/>
                  <a:pt x="328" y="224"/>
                </a:cubicBezTo>
                <a:cubicBezTo>
                  <a:pt x="304" y="236"/>
                  <a:pt x="304" y="236"/>
                  <a:pt x="304" y="236"/>
                </a:cubicBezTo>
                <a:cubicBezTo>
                  <a:pt x="302" y="237"/>
                  <a:pt x="300" y="237"/>
                  <a:pt x="298" y="237"/>
                </a:cubicBezTo>
                <a:cubicBezTo>
                  <a:pt x="296" y="237"/>
                  <a:pt x="294" y="237"/>
                  <a:pt x="293" y="236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4" y="176"/>
                  <a:pt x="143" y="177"/>
                  <a:pt x="142" y="177"/>
                </a:cubicBezTo>
                <a:cubicBezTo>
                  <a:pt x="144" y="183"/>
                  <a:pt x="144" y="189"/>
                  <a:pt x="144" y="195"/>
                </a:cubicBezTo>
                <a:cubicBezTo>
                  <a:pt x="142" y="214"/>
                  <a:pt x="129" y="232"/>
                  <a:pt x="109" y="245"/>
                </a:cubicBezTo>
                <a:cubicBezTo>
                  <a:pt x="93" y="255"/>
                  <a:pt x="75" y="261"/>
                  <a:pt x="58" y="261"/>
                </a:cubicBezTo>
                <a:cubicBezTo>
                  <a:pt x="41" y="261"/>
                  <a:pt x="27" y="256"/>
                  <a:pt x="16" y="246"/>
                </a:cubicBezTo>
                <a:cubicBezTo>
                  <a:pt x="6" y="237"/>
                  <a:pt x="0" y="222"/>
                  <a:pt x="2" y="208"/>
                </a:cubicBezTo>
                <a:cubicBezTo>
                  <a:pt x="3" y="189"/>
                  <a:pt x="16" y="171"/>
                  <a:pt x="36" y="158"/>
                </a:cubicBezTo>
                <a:cubicBezTo>
                  <a:pt x="52" y="148"/>
                  <a:pt x="71" y="142"/>
                  <a:pt x="88" y="142"/>
                </a:cubicBezTo>
                <a:cubicBezTo>
                  <a:pt x="98" y="142"/>
                  <a:pt x="108" y="144"/>
                  <a:pt x="116" y="148"/>
                </a:cubicBezTo>
                <a:cubicBezTo>
                  <a:pt x="117" y="146"/>
                  <a:pt x="118" y="145"/>
                  <a:pt x="120" y="144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18" y="116"/>
                  <a:pt x="117" y="114"/>
                  <a:pt x="116" y="113"/>
                </a:cubicBezTo>
                <a:cubicBezTo>
                  <a:pt x="108" y="116"/>
                  <a:pt x="98" y="118"/>
                  <a:pt x="88" y="118"/>
                </a:cubicBezTo>
                <a:cubicBezTo>
                  <a:pt x="71" y="118"/>
                  <a:pt x="52" y="113"/>
                  <a:pt x="36" y="103"/>
                </a:cubicBezTo>
                <a:cubicBezTo>
                  <a:pt x="16" y="90"/>
                  <a:pt x="3" y="71"/>
                  <a:pt x="2" y="52"/>
                </a:cubicBezTo>
                <a:cubicBezTo>
                  <a:pt x="0" y="38"/>
                  <a:pt x="6" y="24"/>
                  <a:pt x="16" y="14"/>
                </a:cubicBezTo>
                <a:cubicBezTo>
                  <a:pt x="27" y="5"/>
                  <a:pt x="41" y="0"/>
                  <a:pt x="58" y="0"/>
                </a:cubicBezTo>
                <a:cubicBezTo>
                  <a:pt x="75" y="0"/>
                  <a:pt x="93" y="5"/>
                  <a:pt x="109" y="15"/>
                </a:cubicBezTo>
                <a:cubicBezTo>
                  <a:pt x="129" y="28"/>
                  <a:pt x="142" y="46"/>
                  <a:pt x="144" y="65"/>
                </a:cubicBezTo>
                <a:cubicBezTo>
                  <a:pt x="144" y="72"/>
                  <a:pt x="144" y="78"/>
                  <a:pt x="142" y="83"/>
                </a:cubicBezTo>
                <a:cubicBezTo>
                  <a:pt x="143" y="84"/>
                  <a:pt x="144" y="84"/>
                  <a:pt x="144" y="84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293" y="25"/>
                  <a:pt x="293" y="25"/>
                  <a:pt x="293" y="25"/>
                </a:cubicBezTo>
                <a:cubicBezTo>
                  <a:pt x="294" y="24"/>
                  <a:pt x="296" y="23"/>
                  <a:pt x="298" y="23"/>
                </a:cubicBezTo>
                <a:cubicBezTo>
                  <a:pt x="300" y="23"/>
                  <a:pt x="302" y="24"/>
                  <a:pt x="304" y="25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1" y="38"/>
                  <a:pt x="333" y="42"/>
                  <a:pt x="334" y="46"/>
                </a:cubicBezTo>
                <a:cubicBezTo>
                  <a:pt x="334" y="50"/>
                  <a:pt x="333" y="54"/>
                  <a:pt x="329" y="56"/>
                </a:cubicBezTo>
                <a:cubicBezTo>
                  <a:pt x="235" y="130"/>
                  <a:pt x="235" y="130"/>
                  <a:pt x="235" y="130"/>
                </a:cubicBezTo>
                <a:lnTo>
                  <a:pt x="329" y="204"/>
                </a:lnTo>
                <a:close/>
                <a:moveTo>
                  <a:pt x="93" y="40"/>
                </a:moveTo>
                <a:cubicBezTo>
                  <a:pt x="82" y="33"/>
                  <a:pt x="69" y="29"/>
                  <a:pt x="58" y="29"/>
                </a:cubicBezTo>
                <a:cubicBezTo>
                  <a:pt x="49" y="29"/>
                  <a:pt x="41" y="32"/>
                  <a:pt x="37" y="36"/>
                </a:cubicBezTo>
                <a:cubicBezTo>
                  <a:pt x="25" y="46"/>
                  <a:pt x="32" y="65"/>
                  <a:pt x="52" y="78"/>
                </a:cubicBezTo>
                <a:cubicBezTo>
                  <a:pt x="64" y="85"/>
                  <a:pt x="77" y="89"/>
                  <a:pt x="88" y="89"/>
                </a:cubicBezTo>
                <a:cubicBezTo>
                  <a:pt x="97" y="89"/>
                  <a:pt x="104" y="86"/>
                  <a:pt x="109" y="82"/>
                </a:cubicBezTo>
                <a:cubicBezTo>
                  <a:pt x="120" y="72"/>
                  <a:pt x="113" y="53"/>
                  <a:pt x="93" y="40"/>
                </a:cubicBezTo>
                <a:close/>
                <a:moveTo>
                  <a:pt x="109" y="178"/>
                </a:moveTo>
                <a:cubicBezTo>
                  <a:pt x="104" y="174"/>
                  <a:pt x="97" y="172"/>
                  <a:pt x="88" y="172"/>
                </a:cubicBezTo>
                <a:cubicBezTo>
                  <a:pt x="77" y="172"/>
                  <a:pt x="64" y="175"/>
                  <a:pt x="52" y="183"/>
                </a:cubicBezTo>
                <a:cubicBezTo>
                  <a:pt x="32" y="195"/>
                  <a:pt x="25" y="214"/>
                  <a:pt x="37" y="224"/>
                </a:cubicBezTo>
                <a:cubicBezTo>
                  <a:pt x="41" y="229"/>
                  <a:pt x="49" y="231"/>
                  <a:pt x="58" y="231"/>
                </a:cubicBezTo>
                <a:cubicBezTo>
                  <a:pt x="69" y="231"/>
                  <a:pt x="82" y="227"/>
                  <a:pt x="93" y="220"/>
                </a:cubicBezTo>
                <a:cubicBezTo>
                  <a:pt x="113" y="208"/>
                  <a:pt x="120" y="189"/>
                  <a:pt x="109" y="178"/>
                </a:cubicBezTo>
                <a:close/>
                <a:moveTo>
                  <a:pt x="186" y="154"/>
                </a:moveTo>
                <a:cubicBezTo>
                  <a:pt x="322" y="47"/>
                  <a:pt x="322" y="47"/>
                  <a:pt x="322" y="47"/>
                </a:cubicBezTo>
                <a:cubicBezTo>
                  <a:pt x="298" y="35"/>
                  <a:pt x="298" y="35"/>
                  <a:pt x="298" y="35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6"/>
                  <a:pt x="129" y="156"/>
                  <a:pt x="129" y="157"/>
                </a:cubicBezTo>
                <a:cubicBezTo>
                  <a:pt x="131" y="158"/>
                  <a:pt x="132" y="160"/>
                  <a:pt x="133" y="161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68" y="148"/>
                  <a:pt x="168" y="148"/>
                  <a:pt x="168" y="148"/>
                </a:cubicBezTo>
                <a:lnTo>
                  <a:pt x="186" y="154"/>
                </a:lnTo>
                <a:close/>
                <a:moveTo>
                  <a:pt x="144" y="117"/>
                </a:moveTo>
                <a:cubicBezTo>
                  <a:pt x="144" y="115"/>
                  <a:pt x="144" y="115"/>
                  <a:pt x="144" y="115"/>
                </a:cubicBezTo>
                <a:cubicBezTo>
                  <a:pt x="144" y="111"/>
                  <a:pt x="146" y="107"/>
                  <a:pt x="150" y="105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32" y="101"/>
                  <a:pt x="131" y="102"/>
                  <a:pt x="129" y="104"/>
                </a:cubicBezTo>
                <a:cubicBezTo>
                  <a:pt x="129" y="104"/>
                  <a:pt x="128" y="104"/>
                  <a:pt x="128" y="105"/>
                </a:cubicBezTo>
                <a:cubicBezTo>
                  <a:pt x="126" y="106"/>
                  <a:pt x="126" y="106"/>
                  <a:pt x="126" y="106"/>
                </a:cubicBezTo>
                <a:lnTo>
                  <a:pt x="144" y="117"/>
                </a:lnTo>
                <a:close/>
                <a:moveTo>
                  <a:pt x="192" y="130"/>
                </a:moveTo>
                <a:cubicBezTo>
                  <a:pt x="192" y="137"/>
                  <a:pt x="186" y="142"/>
                  <a:pt x="180" y="142"/>
                </a:cubicBezTo>
                <a:cubicBezTo>
                  <a:pt x="173" y="142"/>
                  <a:pt x="168" y="137"/>
                  <a:pt x="168" y="130"/>
                </a:cubicBezTo>
                <a:cubicBezTo>
                  <a:pt x="168" y="124"/>
                  <a:pt x="173" y="118"/>
                  <a:pt x="180" y="118"/>
                </a:cubicBezTo>
                <a:cubicBezTo>
                  <a:pt x="186" y="118"/>
                  <a:pt x="192" y="124"/>
                  <a:pt x="192" y="130"/>
                </a:cubicBezTo>
                <a:close/>
                <a:moveTo>
                  <a:pt x="322" y="213"/>
                </a:moveTo>
                <a:cubicBezTo>
                  <a:pt x="226" y="138"/>
                  <a:pt x="226" y="138"/>
                  <a:pt x="226" y="138"/>
                </a:cubicBezTo>
                <a:cubicBezTo>
                  <a:pt x="193" y="163"/>
                  <a:pt x="193" y="163"/>
                  <a:pt x="193" y="163"/>
                </a:cubicBezTo>
                <a:cubicBezTo>
                  <a:pt x="192" y="164"/>
                  <a:pt x="191" y="164"/>
                  <a:pt x="190" y="165"/>
                </a:cubicBezTo>
                <a:cubicBezTo>
                  <a:pt x="298" y="225"/>
                  <a:pt x="298" y="225"/>
                  <a:pt x="298" y="225"/>
                </a:cubicBezTo>
                <a:lnTo>
                  <a:pt x="322" y="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3" name="Google Shape;4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609" y="585255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8"/>
          <p:cNvSpPr/>
          <p:nvPr/>
        </p:nvSpPr>
        <p:spPr>
          <a:xfrm>
            <a:off x="8299045" y="5249367"/>
            <a:ext cx="681500" cy="681500"/>
          </a:xfrm>
          <a:prstGeom prst="ellipse">
            <a:avLst/>
          </a:prstGeom>
          <a:solidFill>
            <a:srgbClr val="BFE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8519143" y="5386918"/>
            <a:ext cx="275167" cy="412749"/>
          </a:xfrm>
          <a:custGeom>
            <a:avLst/>
            <a:gdLst/>
            <a:ahLst/>
            <a:cxnLst/>
            <a:rect l="l" t="t" r="r" b="b"/>
            <a:pathLst>
              <a:path w="190" h="285" extrusionOk="0">
                <a:moveTo>
                  <a:pt x="172" y="90"/>
                </a:moveTo>
                <a:cubicBezTo>
                  <a:pt x="172" y="157"/>
                  <a:pt x="124" y="172"/>
                  <a:pt x="93" y="182"/>
                </a:cubicBezTo>
                <a:cubicBezTo>
                  <a:pt x="63" y="191"/>
                  <a:pt x="54" y="196"/>
                  <a:pt x="54" y="214"/>
                </a:cubicBezTo>
                <a:cubicBezTo>
                  <a:pt x="54" y="219"/>
                  <a:pt x="54" y="219"/>
                  <a:pt x="54" y="219"/>
                </a:cubicBezTo>
                <a:cubicBezTo>
                  <a:pt x="64" y="225"/>
                  <a:pt x="71" y="236"/>
                  <a:pt x="71" y="249"/>
                </a:cubicBezTo>
                <a:cubicBezTo>
                  <a:pt x="71" y="269"/>
                  <a:pt x="56" y="285"/>
                  <a:pt x="36" y="285"/>
                </a:cubicBezTo>
                <a:cubicBezTo>
                  <a:pt x="16" y="285"/>
                  <a:pt x="0" y="269"/>
                  <a:pt x="0" y="249"/>
                </a:cubicBezTo>
                <a:cubicBezTo>
                  <a:pt x="0" y="236"/>
                  <a:pt x="7" y="225"/>
                  <a:pt x="18" y="219"/>
                </a:cubicBezTo>
                <a:cubicBezTo>
                  <a:pt x="18" y="66"/>
                  <a:pt x="18" y="66"/>
                  <a:pt x="18" y="66"/>
                </a:cubicBezTo>
                <a:cubicBezTo>
                  <a:pt x="7" y="60"/>
                  <a:pt x="0" y="49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1" y="16"/>
                  <a:pt x="71" y="36"/>
                </a:cubicBezTo>
                <a:cubicBezTo>
                  <a:pt x="71" y="49"/>
                  <a:pt x="64" y="60"/>
                  <a:pt x="54" y="66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63" y="154"/>
                  <a:pt x="73" y="151"/>
                  <a:pt x="82" y="148"/>
                </a:cubicBezTo>
                <a:cubicBezTo>
                  <a:pt x="117" y="137"/>
                  <a:pt x="136" y="129"/>
                  <a:pt x="137" y="90"/>
                </a:cubicBezTo>
                <a:cubicBezTo>
                  <a:pt x="126" y="84"/>
                  <a:pt x="119" y="73"/>
                  <a:pt x="119" y="59"/>
                </a:cubicBezTo>
                <a:cubicBezTo>
                  <a:pt x="119" y="40"/>
                  <a:pt x="135" y="24"/>
                  <a:pt x="155" y="24"/>
                </a:cubicBezTo>
                <a:cubicBezTo>
                  <a:pt x="174" y="24"/>
                  <a:pt x="190" y="40"/>
                  <a:pt x="190" y="59"/>
                </a:cubicBezTo>
                <a:cubicBezTo>
                  <a:pt x="190" y="73"/>
                  <a:pt x="183" y="84"/>
                  <a:pt x="172" y="90"/>
                </a:cubicBezTo>
                <a:close/>
                <a:moveTo>
                  <a:pt x="36" y="18"/>
                </a:moveTo>
                <a:cubicBezTo>
                  <a:pt x="26" y="18"/>
                  <a:pt x="18" y="26"/>
                  <a:pt x="18" y="36"/>
                </a:cubicBezTo>
                <a:cubicBezTo>
                  <a:pt x="18" y="45"/>
                  <a:pt x="26" y="53"/>
                  <a:pt x="36" y="53"/>
                </a:cubicBezTo>
                <a:cubicBezTo>
                  <a:pt x="46" y="53"/>
                  <a:pt x="54" y="45"/>
                  <a:pt x="54" y="36"/>
                </a:cubicBezTo>
                <a:cubicBezTo>
                  <a:pt x="54" y="26"/>
                  <a:pt x="46" y="18"/>
                  <a:pt x="36" y="18"/>
                </a:cubicBezTo>
                <a:close/>
                <a:moveTo>
                  <a:pt x="36" y="232"/>
                </a:moveTo>
                <a:cubicBezTo>
                  <a:pt x="26" y="232"/>
                  <a:pt x="18" y="239"/>
                  <a:pt x="18" y="249"/>
                </a:cubicBezTo>
                <a:cubicBezTo>
                  <a:pt x="18" y="259"/>
                  <a:pt x="26" y="267"/>
                  <a:pt x="36" y="267"/>
                </a:cubicBezTo>
                <a:cubicBezTo>
                  <a:pt x="46" y="267"/>
                  <a:pt x="54" y="259"/>
                  <a:pt x="54" y="249"/>
                </a:cubicBezTo>
                <a:cubicBezTo>
                  <a:pt x="54" y="239"/>
                  <a:pt x="46" y="232"/>
                  <a:pt x="36" y="232"/>
                </a:cubicBezTo>
                <a:close/>
                <a:moveTo>
                  <a:pt x="155" y="42"/>
                </a:moveTo>
                <a:cubicBezTo>
                  <a:pt x="145" y="42"/>
                  <a:pt x="137" y="50"/>
                  <a:pt x="137" y="59"/>
                </a:cubicBezTo>
                <a:cubicBezTo>
                  <a:pt x="137" y="69"/>
                  <a:pt x="145" y="77"/>
                  <a:pt x="155" y="77"/>
                </a:cubicBezTo>
                <a:cubicBezTo>
                  <a:pt x="164" y="77"/>
                  <a:pt x="172" y="69"/>
                  <a:pt x="172" y="59"/>
                </a:cubicBezTo>
                <a:cubicBezTo>
                  <a:pt x="172" y="50"/>
                  <a:pt x="164" y="42"/>
                  <a:pt x="155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1028" y="362536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/>
          <p:nvPr/>
        </p:nvSpPr>
        <p:spPr>
          <a:xfrm>
            <a:off x="7545071" y="3016462"/>
            <a:ext cx="681500" cy="681500"/>
          </a:xfrm>
          <a:prstGeom prst="ellipse">
            <a:avLst/>
          </a:prstGeom>
          <a:solidFill>
            <a:srgbClr val="318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7704351" y="3207789"/>
            <a:ext cx="377331" cy="281913"/>
          </a:xfrm>
          <a:custGeom>
            <a:avLst/>
            <a:gdLst/>
            <a:ahLst/>
            <a:cxnLst/>
            <a:rect l="l" t="t" r="r" b="b"/>
            <a:pathLst>
              <a:path w="261" h="195" extrusionOk="0">
                <a:moveTo>
                  <a:pt x="261" y="195"/>
                </a:moveTo>
                <a:lnTo>
                  <a:pt x="0" y="195"/>
                </a:lnTo>
                <a:lnTo>
                  <a:pt x="0" y="0"/>
                </a:lnTo>
                <a:lnTo>
                  <a:pt x="17" y="0"/>
                </a:lnTo>
                <a:lnTo>
                  <a:pt x="17" y="179"/>
                </a:lnTo>
                <a:lnTo>
                  <a:pt x="261" y="179"/>
                </a:lnTo>
                <a:lnTo>
                  <a:pt x="261" y="195"/>
                </a:lnTo>
                <a:close/>
                <a:moveTo>
                  <a:pt x="82" y="163"/>
                </a:moveTo>
                <a:lnTo>
                  <a:pt x="49" y="163"/>
                </a:lnTo>
                <a:lnTo>
                  <a:pt x="49" y="98"/>
                </a:lnTo>
                <a:lnTo>
                  <a:pt x="82" y="98"/>
                </a:lnTo>
                <a:lnTo>
                  <a:pt x="82" y="163"/>
                </a:lnTo>
                <a:close/>
                <a:moveTo>
                  <a:pt x="130" y="163"/>
                </a:moveTo>
                <a:lnTo>
                  <a:pt x="98" y="163"/>
                </a:lnTo>
                <a:lnTo>
                  <a:pt x="98" y="33"/>
                </a:lnTo>
                <a:lnTo>
                  <a:pt x="130" y="33"/>
                </a:lnTo>
                <a:lnTo>
                  <a:pt x="130" y="163"/>
                </a:lnTo>
                <a:close/>
                <a:moveTo>
                  <a:pt x="179" y="163"/>
                </a:moveTo>
                <a:lnTo>
                  <a:pt x="147" y="163"/>
                </a:lnTo>
                <a:lnTo>
                  <a:pt x="147" y="65"/>
                </a:lnTo>
                <a:lnTo>
                  <a:pt x="179" y="65"/>
                </a:lnTo>
                <a:lnTo>
                  <a:pt x="179" y="163"/>
                </a:lnTo>
                <a:close/>
                <a:moveTo>
                  <a:pt x="228" y="163"/>
                </a:moveTo>
                <a:lnTo>
                  <a:pt x="196" y="163"/>
                </a:lnTo>
                <a:lnTo>
                  <a:pt x="196" y="17"/>
                </a:lnTo>
                <a:lnTo>
                  <a:pt x="228" y="17"/>
                </a:lnTo>
                <a:lnTo>
                  <a:pt x="228" y="16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828" y="2498452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7245383" y="1905777"/>
            <a:ext cx="681500" cy="681500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7374664" y="2068193"/>
            <a:ext cx="398843" cy="313127"/>
          </a:xfrm>
          <a:custGeom>
            <a:avLst/>
            <a:gdLst/>
            <a:ahLst/>
            <a:cxnLst/>
            <a:rect l="l" t="t" r="r" b="b"/>
            <a:pathLst>
              <a:path w="332" h="262" extrusionOk="0">
                <a:moveTo>
                  <a:pt x="306" y="256"/>
                </a:moveTo>
                <a:cubicBezTo>
                  <a:pt x="304" y="259"/>
                  <a:pt x="300" y="262"/>
                  <a:pt x="296" y="262"/>
                </a:cubicBezTo>
                <a:cubicBezTo>
                  <a:pt x="36" y="262"/>
                  <a:pt x="36" y="262"/>
                  <a:pt x="36" y="262"/>
                </a:cubicBezTo>
                <a:cubicBezTo>
                  <a:pt x="32" y="262"/>
                  <a:pt x="28" y="259"/>
                  <a:pt x="26" y="256"/>
                </a:cubicBezTo>
                <a:cubicBezTo>
                  <a:pt x="9" y="229"/>
                  <a:pt x="0" y="198"/>
                  <a:pt x="0" y="167"/>
                </a:cubicBezTo>
                <a:cubicBezTo>
                  <a:pt x="0" y="75"/>
                  <a:pt x="74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198"/>
                  <a:pt x="323" y="229"/>
                  <a:pt x="306" y="256"/>
                </a:cubicBezTo>
                <a:close/>
                <a:moveTo>
                  <a:pt x="47" y="143"/>
                </a:moveTo>
                <a:cubicBezTo>
                  <a:pt x="34" y="143"/>
                  <a:pt x="24" y="153"/>
                  <a:pt x="24" y="167"/>
                </a:cubicBezTo>
                <a:cubicBezTo>
                  <a:pt x="24" y="180"/>
                  <a:pt x="34" y="190"/>
                  <a:pt x="47" y="190"/>
                </a:cubicBezTo>
                <a:cubicBezTo>
                  <a:pt x="61" y="190"/>
                  <a:pt x="71" y="180"/>
                  <a:pt x="71" y="167"/>
                </a:cubicBezTo>
                <a:cubicBezTo>
                  <a:pt x="71" y="153"/>
                  <a:pt x="61" y="143"/>
                  <a:pt x="47" y="143"/>
                </a:cubicBezTo>
                <a:close/>
                <a:moveTo>
                  <a:pt x="83" y="60"/>
                </a:moveTo>
                <a:cubicBezTo>
                  <a:pt x="70" y="60"/>
                  <a:pt x="59" y="70"/>
                  <a:pt x="59" y="83"/>
                </a:cubicBezTo>
                <a:cubicBezTo>
                  <a:pt x="59" y="97"/>
                  <a:pt x="70" y="107"/>
                  <a:pt x="83" y="107"/>
                </a:cubicBezTo>
                <a:cubicBezTo>
                  <a:pt x="96" y="107"/>
                  <a:pt x="107" y="97"/>
                  <a:pt x="107" y="83"/>
                </a:cubicBezTo>
                <a:cubicBezTo>
                  <a:pt x="107" y="70"/>
                  <a:pt x="96" y="60"/>
                  <a:pt x="83" y="60"/>
                </a:cubicBezTo>
                <a:close/>
                <a:moveTo>
                  <a:pt x="205" y="102"/>
                </a:moveTo>
                <a:cubicBezTo>
                  <a:pt x="206" y="95"/>
                  <a:pt x="203" y="89"/>
                  <a:pt x="196" y="87"/>
                </a:cubicBezTo>
                <a:cubicBezTo>
                  <a:pt x="190" y="86"/>
                  <a:pt x="184" y="90"/>
                  <a:pt x="182" y="96"/>
                </a:cubicBezTo>
                <a:cubicBezTo>
                  <a:pt x="163" y="167"/>
                  <a:pt x="163" y="167"/>
                  <a:pt x="163" y="167"/>
                </a:cubicBezTo>
                <a:cubicBezTo>
                  <a:pt x="148" y="168"/>
                  <a:pt x="136" y="178"/>
                  <a:pt x="132" y="193"/>
                </a:cubicBezTo>
                <a:cubicBezTo>
                  <a:pt x="127" y="212"/>
                  <a:pt x="138" y="232"/>
                  <a:pt x="157" y="237"/>
                </a:cubicBezTo>
                <a:cubicBezTo>
                  <a:pt x="176" y="242"/>
                  <a:pt x="196" y="230"/>
                  <a:pt x="201" y="211"/>
                </a:cubicBezTo>
                <a:cubicBezTo>
                  <a:pt x="204" y="196"/>
                  <a:pt x="198" y="181"/>
                  <a:pt x="186" y="173"/>
                </a:cubicBezTo>
                <a:lnTo>
                  <a:pt x="205" y="102"/>
                </a:lnTo>
                <a:close/>
                <a:moveTo>
                  <a:pt x="166" y="24"/>
                </a:moveTo>
                <a:cubicBezTo>
                  <a:pt x="153" y="24"/>
                  <a:pt x="142" y="35"/>
                  <a:pt x="142" y="48"/>
                </a:cubicBezTo>
                <a:cubicBezTo>
                  <a:pt x="142" y="61"/>
                  <a:pt x="153" y="72"/>
                  <a:pt x="166" y="72"/>
                </a:cubicBezTo>
                <a:cubicBezTo>
                  <a:pt x="179" y="72"/>
                  <a:pt x="190" y="61"/>
                  <a:pt x="190" y="48"/>
                </a:cubicBezTo>
                <a:cubicBezTo>
                  <a:pt x="190" y="35"/>
                  <a:pt x="179" y="24"/>
                  <a:pt x="166" y="24"/>
                </a:cubicBezTo>
                <a:close/>
                <a:moveTo>
                  <a:pt x="249" y="60"/>
                </a:moveTo>
                <a:cubicBezTo>
                  <a:pt x="236" y="60"/>
                  <a:pt x="225" y="70"/>
                  <a:pt x="225" y="83"/>
                </a:cubicBezTo>
                <a:cubicBezTo>
                  <a:pt x="225" y="97"/>
                  <a:pt x="236" y="107"/>
                  <a:pt x="249" y="107"/>
                </a:cubicBezTo>
                <a:cubicBezTo>
                  <a:pt x="262" y="107"/>
                  <a:pt x="273" y="97"/>
                  <a:pt x="273" y="83"/>
                </a:cubicBezTo>
                <a:cubicBezTo>
                  <a:pt x="273" y="70"/>
                  <a:pt x="262" y="60"/>
                  <a:pt x="249" y="60"/>
                </a:cubicBezTo>
                <a:close/>
                <a:moveTo>
                  <a:pt x="285" y="143"/>
                </a:moveTo>
                <a:cubicBezTo>
                  <a:pt x="272" y="143"/>
                  <a:pt x="261" y="153"/>
                  <a:pt x="261" y="167"/>
                </a:cubicBezTo>
                <a:cubicBezTo>
                  <a:pt x="261" y="180"/>
                  <a:pt x="272" y="190"/>
                  <a:pt x="285" y="190"/>
                </a:cubicBezTo>
                <a:cubicBezTo>
                  <a:pt x="298" y="190"/>
                  <a:pt x="309" y="180"/>
                  <a:pt x="309" y="167"/>
                </a:cubicBezTo>
                <a:cubicBezTo>
                  <a:pt x="309" y="153"/>
                  <a:pt x="298" y="143"/>
                  <a:pt x="285" y="1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6312</TotalTime>
  <Words>2495</Words>
  <Application>Microsoft Office PowerPoint</Application>
  <PresentationFormat>寬螢幕</PresentationFormat>
  <Paragraphs>369</Paragraphs>
  <Slides>30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30</vt:i4>
      </vt:variant>
    </vt:vector>
  </HeadingPairs>
  <TitlesOfParts>
    <vt:vector size="48" baseType="lpstr">
      <vt:lpstr>Lato Light</vt:lpstr>
      <vt:lpstr>微軟正黑體</vt:lpstr>
      <vt:lpstr>Source Sans Pro</vt:lpstr>
      <vt:lpstr>Arial</vt:lpstr>
      <vt:lpstr>Arimo</vt:lpstr>
      <vt:lpstr>Calibri</vt:lpstr>
      <vt:lpstr>Times New Roman</vt:lpstr>
      <vt:lpstr>Trebuchet MS</vt:lpstr>
      <vt:lpstr>新細明體</vt:lpstr>
      <vt:lpstr>Lato Black</vt:lpstr>
      <vt:lpstr>Century Gothic</vt:lpstr>
      <vt:lpstr>Libre Baskerville</vt:lpstr>
      <vt:lpstr>Noto Sans Symbols</vt:lpstr>
      <vt:lpstr>新細明體</vt:lpstr>
      <vt:lpstr>微軟正黑體</vt:lpstr>
      <vt:lpstr>Lato</vt:lpstr>
      <vt:lpstr>多面向</vt:lpstr>
      <vt:lpstr>1_多面向</vt:lpstr>
      <vt:lpstr>台灣大學系統-活動平台</vt:lpstr>
      <vt:lpstr>專題緣起</vt:lpstr>
      <vt:lpstr>問題一 活動資訊混亂，形成資訊孤島</vt:lpstr>
      <vt:lpstr>PowerPoint 簡報</vt:lpstr>
      <vt:lpstr>市場調查</vt:lpstr>
      <vt:lpstr>市場與規模</vt:lpstr>
      <vt:lpstr>問題二：專題論文調查時，找不到合適及足夠的問卷對象</vt:lpstr>
      <vt:lpstr>PowerPoint 簡報</vt:lpstr>
      <vt:lpstr>PowerPoint 簡報</vt:lpstr>
      <vt:lpstr>APP 展示</vt:lpstr>
      <vt:lpstr>PowerPoint 簡報</vt:lpstr>
      <vt:lpstr>系統架構圖</vt:lpstr>
      <vt:lpstr>PowerPoint 簡報</vt:lpstr>
      <vt:lpstr>PowerPoint 簡報</vt:lpstr>
      <vt:lpstr>時程發展</vt:lpstr>
      <vt:lpstr>PowerPoint 簡報</vt:lpstr>
      <vt:lpstr>PowerPoint 簡報</vt:lpstr>
      <vt:lpstr>市調-參與活動比例</vt:lpstr>
      <vt:lpstr>預估專案成效-滿足市場需求 (潛在活動上架數量、學生參與人次)</vt:lpstr>
      <vt:lpstr>市調-發佈問卷需求頻率</vt:lpstr>
      <vt:lpstr>預估專案成效-滿足潛在問卷數量需求</vt:lpstr>
      <vt:lpstr>PowerPoint 簡報</vt:lpstr>
      <vt:lpstr>PowerPoint 簡報</vt:lpstr>
      <vt:lpstr>首頁</vt:lpstr>
      <vt:lpstr>活動</vt:lpstr>
      <vt:lpstr>個人頁</vt:lpstr>
      <vt:lpstr>問卷</vt:lpstr>
      <vt:lpstr>抽獎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專題：台灣大學系統-活動平台 報告及討論會議 簡報</dc:title>
  <dc:creator>harry chen</dc:creator>
  <cp:lastModifiedBy>Microsoft 帳戶</cp:lastModifiedBy>
  <cp:revision>166</cp:revision>
  <dcterms:created xsi:type="dcterms:W3CDTF">2021-10-03T11:16:06Z</dcterms:created>
  <dcterms:modified xsi:type="dcterms:W3CDTF">2022-05-18T06:58:49Z</dcterms:modified>
</cp:coreProperties>
</file>